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91" r:id="rId7"/>
    <p:sldId id="292" r:id="rId8"/>
    <p:sldId id="277" r:id="rId9"/>
    <p:sldId id="259" r:id="rId10"/>
    <p:sldId id="260" r:id="rId11"/>
    <p:sldId id="261" r:id="rId12"/>
    <p:sldId id="262" r:id="rId13"/>
    <p:sldId id="263" r:id="rId14"/>
    <p:sldId id="265" r:id="rId15"/>
    <p:sldId id="284" r:id="rId16"/>
    <p:sldId id="266" r:id="rId17"/>
    <p:sldId id="286" r:id="rId18"/>
    <p:sldId id="288" r:id="rId19"/>
    <p:sldId id="267" r:id="rId20"/>
    <p:sldId id="268" r:id="rId21"/>
    <p:sldId id="269" r:id="rId22"/>
    <p:sldId id="279" r:id="rId23"/>
    <p:sldId id="290" r:id="rId24"/>
    <p:sldId id="272" r:id="rId25"/>
    <p:sldId id="27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38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4C5B-2874-452C-B623-B615A7F0905A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A7B7-6537-470A-8E41-4670A468B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31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4C5B-2874-452C-B623-B615A7F0905A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A7B7-6537-470A-8E41-4670A468B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66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4C5B-2874-452C-B623-B615A7F0905A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A7B7-6537-470A-8E41-4670A468B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26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D72EA-4537-44E5-A6DF-938996AF49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267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9CD81-1012-4187-85C5-BF47D992D9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627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B954E-01B1-4FE0-B4AF-80FA31E053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141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248C1-4174-4756-B947-6A807DDFA6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845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97052-E60F-490B-948B-CC51E174A2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063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F5CBB-E41C-4DA4-88B0-9EFBF431ED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722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B8D5B-6E74-4102-BD7D-D66B493BA7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517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A931F-B4A8-4EB0-9106-1D0A197740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79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4C5B-2874-452C-B623-B615A7F0905A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A7B7-6537-470A-8E41-4670A468B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04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D5924-BA30-4B14-AB17-812876DDC2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33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A5682-584F-4EE9-B4D5-FD499D8271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014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69894-9EE8-4F7B-A9DD-7CF478E48D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699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EB9CD-CBA8-4431-9A02-C190FCC290B1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1449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90725-980B-40B7-AB6C-FA1CFC98CF05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067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12C12-8225-4304-BD7E-5964DF0CB0E8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425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25D84-DEC2-434B-8FAF-C06B2CDB4DB3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081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AA5D9-BC23-4AE2-A0DA-9BDD33C7DE3E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706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0AE81-2FD6-4C59-9629-628646DAEC3C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449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354C9-C6DF-4388-9738-0FA31CEC1F44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279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4C5B-2874-452C-B623-B615A7F0905A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A7B7-6537-470A-8E41-4670A468B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01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C2F96-A18A-4298-9597-288A822AB520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342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B330F-034C-413F-8136-CE36518DB350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3356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81922-42D4-4DDC-82D9-F621BA449762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565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9AF00-0F16-45A8-B819-E2B7F0A596B5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4329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EB9CD-CBA8-4431-9A02-C190FCC290B1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1185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90725-980B-40B7-AB6C-FA1CFC98CF05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2783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12C12-8225-4304-BD7E-5964DF0CB0E8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4176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25D84-DEC2-434B-8FAF-C06B2CDB4DB3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3681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AA5D9-BC23-4AE2-A0DA-9BDD33C7DE3E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91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0AE81-2FD6-4C59-9629-628646DAEC3C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35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4C5B-2874-452C-B623-B615A7F0905A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A7B7-6537-470A-8E41-4670A468B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672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354C9-C6DF-4388-9738-0FA31CEC1F44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0175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C2F96-A18A-4298-9597-288A822AB520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815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B330F-034C-413F-8136-CE36518DB350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0994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81922-42D4-4DDC-82D9-F621BA449762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614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9AF00-0F16-45A8-B819-E2B7F0A596B5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8565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EB9CD-CBA8-4431-9A02-C190FCC290B1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9176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90725-980B-40B7-AB6C-FA1CFC98CF05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5427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12C12-8225-4304-BD7E-5964DF0CB0E8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1506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25D84-DEC2-434B-8FAF-C06B2CDB4DB3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268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AA5D9-BC23-4AE2-A0DA-9BDD33C7DE3E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083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4C5B-2874-452C-B623-B615A7F0905A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A7B7-6537-470A-8E41-4670A468B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812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0AE81-2FD6-4C59-9629-628646DAEC3C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7959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354C9-C6DF-4388-9738-0FA31CEC1F44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805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C2F96-A18A-4298-9597-288A822AB520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2840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B330F-034C-413F-8136-CE36518DB350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447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81922-42D4-4DDC-82D9-F621BA449762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4144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9AF00-0F16-45A8-B819-E2B7F0A596B5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406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D72EA-4537-44E5-A6DF-938996AF49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052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9CD81-1012-4187-85C5-BF47D992D9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9606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B954E-01B1-4FE0-B4AF-80FA31E053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1392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248C1-4174-4756-B947-6A807DDFA6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31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4C5B-2874-452C-B623-B615A7F0905A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A7B7-6537-470A-8E41-4670A468B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106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97052-E60F-490B-948B-CC51E174A2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634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F5CBB-E41C-4DA4-88B0-9EFBF431ED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8637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B8D5B-6E74-4102-BD7D-D66B493BA7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4751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A931F-B4A8-4EB0-9106-1D0A197740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6058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D5924-BA30-4B14-AB17-812876DDC2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005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A5682-584F-4EE9-B4D5-FD499D8271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3410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69894-9EE8-4F7B-A9DD-7CF478E48D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41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4C5B-2874-452C-B623-B615A7F0905A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A7B7-6537-470A-8E41-4670A468B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8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4C5B-2874-452C-B623-B615A7F0905A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A7B7-6537-470A-8E41-4670A468B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60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4C5B-2874-452C-B623-B615A7F0905A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A7B7-6537-470A-8E41-4670A468B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40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94C5B-2874-452C-B623-B615A7F0905A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6A7B7-6537-470A-8E41-4670A468B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3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B17058-1397-4270-883E-9F3878C5764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78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A8CA05-7547-41F9-BA31-8DE10E5F6084}" type="slidenum">
              <a:rPr 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58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A8CA05-7547-41F9-BA31-8DE10E5F6084}" type="slidenum">
              <a:rPr 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3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A8CA05-7547-41F9-BA31-8DE10E5F6084}" type="slidenum">
              <a:rPr 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31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B17058-1397-4270-883E-9F3878C5764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58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4038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ownloads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2000"/>
            <a:ext cx="4190999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ownloads\images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403859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ownloads\images (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6200"/>
            <a:ext cx="4190999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50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2708275"/>
            <a:ext cx="8062912" cy="365760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en-US" sz="2800" b="1" dirty="0">
                <a:solidFill>
                  <a:schemeClr val="folHlink"/>
                </a:solidFill>
                <a:latin typeface=".VnArial" pitchFamily="34" charset="0"/>
              </a:rPr>
              <a:t>     </a:t>
            </a:r>
            <a:r>
              <a:rPr lang="en-US" sz="2800" b="1" dirty="0" err="1">
                <a:solidFill>
                  <a:srgbClr val="000099"/>
                </a:solidFill>
                <a:latin typeface=".VnTime" pitchFamily="34" charset="0"/>
              </a:rPr>
              <a:t>NÕu</a:t>
            </a:r>
            <a:r>
              <a:rPr lang="en-US" sz="2800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.VnTime" pitchFamily="34" charset="0"/>
              </a:rPr>
              <a:t>thay</a:t>
            </a:r>
            <a:r>
              <a:rPr lang="en-US" sz="2800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.VnTime" pitchFamily="34" charset="0"/>
              </a:rPr>
              <a:t>tõ</a:t>
            </a:r>
            <a:r>
              <a:rPr lang="en-US" sz="2800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rgbClr val="660066"/>
                </a:solidFill>
                <a:latin typeface=".VnTime" pitchFamily="34" charset="0"/>
              </a:rPr>
              <a:t>sµng</a:t>
            </a:r>
            <a:r>
              <a:rPr lang="en-US" sz="2800" b="1" i="1" dirty="0">
                <a:solidFill>
                  <a:srgbClr val="660066"/>
                </a:solidFill>
                <a:latin typeface=".VnTime" pitchFamily="34" charset="0"/>
              </a:rPr>
              <a:t> </a:t>
            </a:r>
            <a:r>
              <a:rPr lang="en-US" sz="2800" b="1" i="1" dirty="0">
                <a:solidFill>
                  <a:srgbClr val="009900"/>
                </a:solidFill>
                <a:latin typeface=".VnTime" pitchFamily="34" charset="0"/>
              </a:rPr>
              <a:t>(</a:t>
            </a:r>
            <a:r>
              <a:rPr lang="en-US" sz="2800" b="1" i="1" dirty="0" err="1" smtClean="0">
                <a:solidFill>
                  <a:srgbClr val="009900"/>
                </a:solidFill>
                <a:latin typeface=".VnTime" pitchFamily="34" charset="0"/>
              </a:rPr>
              <a:t>gi­</a:t>
            </a:r>
            <a:r>
              <a:rPr lang="en-US" sz="2800" b="1" i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b="1" i="1" dirty="0" err="1" smtClean="0">
                <a:solidFill>
                  <a:srgbClr val="009900"/>
                </a:solidFill>
                <a:latin typeface=".VnTime" pitchFamily="34" charset="0"/>
              </a:rPr>
              <a:t>êng</a:t>
            </a:r>
            <a:r>
              <a:rPr lang="en-US" sz="2800" b="1" i="1" dirty="0">
                <a:solidFill>
                  <a:srgbClr val="009900"/>
                </a:solidFill>
                <a:latin typeface=".VnTime" pitchFamily="34" charset="0"/>
              </a:rPr>
              <a:t>)</a:t>
            </a:r>
            <a:r>
              <a:rPr lang="en-US" sz="2800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.VnTime" pitchFamily="34" charset="0"/>
              </a:rPr>
              <a:t>b»ng</a:t>
            </a:r>
            <a:r>
              <a:rPr lang="en-US" sz="2800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.VnTime" pitchFamily="34" charset="0"/>
              </a:rPr>
              <a:t>mét</a:t>
            </a:r>
            <a:r>
              <a:rPr lang="en-US" sz="2800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.VnTime" pitchFamily="34" charset="0"/>
              </a:rPr>
              <a:t>sè</a:t>
            </a:r>
            <a:r>
              <a:rPr lang="en-US" sz="2800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.VnTime" pitchFamily="34" charset="0"/>
              </a:rPr>
              <a:t>tõ</a:t>
            </a:r>
            <a:r>
              <a:rPr lang="en-US" sz="2800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.VnTime" pitchFamily="34" charset="0"/>
              </a:rPr>
              <a:t>kh¸c</a:t>
            </a:r>
            <a:r>
              <a:rPr lang="en-US" sz="2800" b="1" dirty="0">
                <a:solidFill>
                  <a:srgbClr val="000099"/>
                </a:solidFill>
                <a:latin typeface=".VnTime" pitchFamily="34" charset="0"/>
              </a:rPr>
              <a:t>, ch¼ng h¹n </a:t>
            </a:r>
            <a:r>
              <a:rPr lang="en-US" sz="2800" b="1" dirty="0" err="1" smtClean="0">
                <a:solidFill>
                  <a:srgbClr val="000099"/>
                </a:solidFill>
                <a:latin typeface=".VnTime" pitchFamily="34" charset="0"/>
              </a:rPr>
              <a:t>nh­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b="1" dirty="0" smtClean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2800" b="1" i="1" dirty="0">
                <a:solidFill>
                  <a:srgbClr val="660066"/>
                </a:solidFill>
                <a:latin typeface=".VnTime" pitchFamily="34" charset="0"/>
              </a:rPr>
              <a:t>¸n</a:t>
            </a:r>
            <a:r>
              <a:rPr lang="en-US" sz="2800" b="1" i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2800" b="1" i="1" dirty="0">
                <a:solidFill>
                  <a:srgbClr val="009900"/>
                </a:solidFill>
                <a:latin typeface=".VnTime" pitchFamily="34" charset="0"/>
              </a:rPr>
              <a:t>(</a:t>
            </a:r>
            <a:r>
              <a:rPr lang="en-US" sz="2800" b="1" i="1" dirty="0" err="1">
                <a:solidFill>
                  <a:srgbClr val="009900"/>
                </a:solidFill>
                <a:latin typeface=".VnTime" pitchFamily="34" charset="0"/>
              </a:rPr>
              <a:t>bµn</a:t>
            </a:r>
            <a:r>
              <a:rPr lang="en-US" sz="2800" b="1" i="1" dirty="0">
                <a:solidFill>
                  <a:srgbClr val="009900"/>
                </a:solidFill>
                <a:latin typeface=".VnTime" pitchFamily="34" charset="0"/>
              </a:rPr>
              <a:t>),</a:t>
            </a:r>
            <a:r>
              <a:rPr lang="en-US" sz="2800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i="1" dirty="0" smtClean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2800" b="1" i="1" dirty="0">
                <a:solidFill>
                  <a:srgbClr val="009900"/>
                </a:solidFill>
                <a:latin typeface=".VnTime" pitchFamily="34" charset="0"/>
              </a:rPr>
              <a:t>(</a:t>
            </a:r>
            <a:r>
              <a:rPr lang="en-US" sz="2800" b="1" i="1" dirty="0" err="1">
                <a:solidFill>
                  <a:srgbClr val="009900"/>
                </a:solidFill>
                <a:latin typeface=".VnTime" pitchFamily="34" charset="0"/>
              </a:rPr>
              <a:t>s©n</a:t>
            </a:r>
            <a:r>
              <a:rPr lang="en-US" sz="2800" b="1" i="1" dirty="0">
                <a:solidFill>
                  <a:srgbClr val="009900"/>
                </a:solidFill>
                <a:latin typeface=".VnTime" pitchFamily="34" charset="0"/>
              </a:rPr>
              <a:t>)</a:t>
            </a:r>
            <a:r>
              <a:rPr lang="en-US" sz="2800" b="1" dirty="0">
                <a:solidFill>
                  <a:srgbClr val="000099"/>
                </a:solidFill>
                <a:latin typeface=".VnTime" pitchFamily="34" charset="0"/>
              </a:rPr>
              <a:t> ý </a:t>
            </a:r>
            <a:r>
              <a:rPr lang="en-US" sz="2800" b="1" dirty="0" err="1">
                <a:solidFill>
                  <a:srgbClr val="000099"/>
                </a:solidFill>
                <a:latin typeface=".VnTime" pitchFamily="34" charset="0"/>
              </a:rPr>
              <a:t>th</a:t>
            </a:r>
            <a:r>
              <a:rPr lang="en-US" sz="2800" b="1" dirty="0">
                <a:solidFill>
                  <a:srgbClr val="000099"/>
                </a:solidFill>
                <a:latin typeface=".VnTime" pitchFamily="34" charset="0"/>
              </a:rPr>
              <a:t>¬ </a:t>
            </a:r>
            <a:r>
              <a:rPr lang="en-US" sz="2800" b="1" dirty="0" err="1">
                <a:solidFill>
                  <a:srgbClr val="000099"/>
                </a:solidFill>
                <a:latin typeface=".VnTime" pitchFamily="34" charset="0"/>
              </a:rPr>
              <a:t>cã</a:t>
            </a:r>
            <a:r>
              <a:rPr lang="en-US" sz="2800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.VnTime" pitchFamily="34" charset="0"/>
              </a:rPr>
              <a:t>thay</a:t>
            </a:r>
            <a:r>
              <a:rPr lang="en-US" sz="2800" b="1" dirty="0">
                <a:solidFill>
                  <a:srgbClr val="000099"/>
                </a:solidFill>
                <a:latin typeface=".VnTime" pitchFamily="34" charset="0"/>
              </a:rPr>
              <a:t> ®</a:t>
            </a:r>
            <a:r>
              <a:rPr lang="en-US" sz="2800" b="1" dirty="0" err="1">
                <a:solidFill>
                  <a:srgbClr val="000099"/>
                </a:solidFill>
                <a:latin typeface=".VnTime" pitchFamily="34" charset="0"/>
              </a:rPr>
              <a:t>æi</a:t>
            </a:r>
            <a:r>
              <a:rPr lang="en-US" sz="2800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.VnTime" pitchFamily="34" charset="0"/>
              </a:rPr>
              <a:t>kh«ng</a:t>
            </a:r>
            <a:r>
              <a:rPr lang="en-US" sz="2800" b="1" dirty="0">
                <a:solidFill>
                  <a:srgbClr val="000099"/>
                </a:solidFill>
                <a:latin typeface=".VnTime" pitchFamily="34" charset="0"/>
              </a:rPr>
              <a:t>? </a:t>
            </a:r>
            <a:r>
              <a:rPr lang="en-US" sz="2800" b="1" dirty="0" err="1">
                <a:solidFill>
                  <a:srgbClr val="000099"/>
                </a:solidFill>
                <a:latin typeface=".VnTime" pitchFamily="34" charset="0"/>
              </a:rPr>
              <a:t>Thay</a:t>
            </a:r>
            <a:r>
              <a:rPr lang="en-US" sz="2800" b="1" dirty="0">
                <a:solidFill>
                  <a:srgbClr val="000099"/>
                </a:solidFill>
                <a:latin typeface=".VnTime" pitchFamily="34" charset="0"/>
              </a:rPr>
              <a:t> ®</a:t>
            </a:r>
            <a:r>
              <a:rPr lang="en-US" sz="2800" b="1" dirty="0" err="1">
                <a:solidFill>
                  <a:srgbClr val="000099"/>
                </a:solidFill>
                <a:latin typeface=".VnTime" pitchFamily="34" charset="0"/>
              </a:rPr>
              <a:t>æi</a:t>
            </a:r>
            <a:r>
              <a:rPr lang="en-US" sz="2800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.VnTime" pitchFamily="34" charset="0"/>
              </a:rPr>
              <a:t>nh­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b="1" dirty="0" smtClean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.VnTime" pitchFamily="34" charset="0"/>
              </a:rPr>
              <a:t>thÕ</a:t>
            </a:r>
            <a:r>
              <a:rPr lang="en-US" sz="2800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.VnTime" pitchFamily="34" charset="0"/>
              </a:rPr>
              <a:t>nµo</a:t>
            </a:r>
            <a:r>
              <a:rPr lang="en-US" sz="2800" b="1" dirty="0">
                <a:solidFill>
                  <a:srgbClr val="000099"/>
                </a:solidFill>
                <a:latin typeface=".VnTime" pitchFamily="34" charset="0"/>
              </a:rPr>
              <a:t>?</a:t>
            </a:r>
          </a:p>
          <a:p>
            <a:pPr marL="0" indent="0" algn="just">
              <a:buFontTx/>
              <a:buNone/>
            </a:pPr>
            <a:r>
              <a:rPr lang="en-US" sz="2800" b="1" dirty="0" err="1">
                <a:solidFill>
                  <a:srgbClr val="000099"/>
                </a:solidFill>
                <a:latin typeface=".VnTime" pitchFamily="34" charset="0"/>
              </a:rPr>
              <a:t>ChØ</a:t>
            </a:r>
            <a:r>
              <a:rPr lang="en-US" sz="2800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.VnTime" pitchFamily="34" charset="0"/>
              </a:rPr>
              <a:t>râ</a:t>
            </a:r>
            <a:r>
              <a:rPr lang="en-US" sz="2800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.VnTime" pitchFamily="34" charset="0"/>
              </a:rPr>
              <a:t>c¸i</a:t>
            </a:r>
            <a:r>
              <a:rPr lang="en-US" sz="2800" b="1" dirty="0">
                <a:solidFill>
                  <a:srgbClr val="000099"/>
                </a:solidFill>
                <a:latin typeface=".VnTime" pitchFamily="34" charset="0"/>
              </a:rPr>
              <a:t> hay </a:t>
            </a:r>
            <a:r>
              <a:rPr lang="en-US" sz="2800" b="1" dirty="0" err="1">
                <a:solidFill>
                  <a:srgbClr val="000099"/>
                </a:solidFill>
                <a:latin typeface=".VnTime" pitchFamily="34" charset="0"/>
              </a:rPr>
              <a:t>trong</a:t>
            </a:r>
            <a:r>
              <a:rPr lang="en-US" sz="2800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.VnTime" pitchFamily="34" charset="0"/>
              </a:rPr>
              <a:t>viÖc</a:t>
            </a:r>
            <a:r>
              <a:rPr lang="en-US" sz="2800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.VnTime" pitchFamily="34" charset="0"/>
              </a:rPr>
              <a:t>dïng</a:t>
            </a:r>
            <a:r>
              <a:rPr lang="en-US" sz="2800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.VnTime" pitchFamily="34" charset="0"/>
              </a:rPr>
              <a:t>tõ</a:t>
            </a:r>
            <a:r>
              <a:rPr lang="en-US" sz="2800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.VnTime" pitchFamily="34" charset="0"/>
              </a:rPr>
              <a:t>sµng</a:t>
            </a:r>
            <a:r>
              <a:rPr lang="en-US" sz="2800" b="1" dirty="0">
                <a:solidFill>
                  <a:srgbClr val="000099"/>
                </a:solidFill>
                <a:latin typeface=".VnTime" pitchFamily="34" charset="0"/>
              </a:rPr>
              <a:t>?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971550" y="549275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000099"/>
                </a:solidFill>
                <a:latin typeface=".VnTime" pitchFamily="34" charset="0"/>
              </a:rPr>
              <a:t>C©u</a:t>
            </a:r>
            <a:r>
              <a:rPr lang="en-US" sz="2800" b="1" dirty="0" smtClean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.VnTime" pitchFamily="34" charset="0"/>
              </a:rPr>
              <a:t>hái</a:t>
            </a:r>
            <a:r>
              <a:rPr lang="en-US" sz="2800" b="1" dirty="0" smtClean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.VnTime" pitchFamily="34" charset="0"/>
              </a:rPr>
              <a:t>th¶o</a:t>
            </a:r>
            <a:r>
              <a:rPr lang="en-US" sz="2800" b="1" dirty="0" smtClean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.VnTime" pitchFamily="34" charset="0"/>
              </a:rPr>
              <a:t>luËn</a:t>
            </a:r>
            <a:r>
              <a:rPr lang="en-US" sz="2800" b="1" dirty="0" smtClean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.VnTime" pitchFamily="34" charset="0"/>
              </a:rPr>
              <a:t>nhãm</a:t>
            </a:r>
            <a:r>
              <a:rPr lang="en-US" sz="2800" b="1" dirty="0" smtClean="0">
                <a:solidFill>
                  <a:srgbClr val="000099"/>
                </a:solidFill>
                <a:latin typeface=".VnTime" pitchFamily="34" charset="0"/>
              </a:rPr>
              <a:t> - </a:t>
            </a:r>
            <a:r>
              <a:rPr lang="en-US" sz="2800" b="1" dirty="0" err="1" smtClean="0">
                <a:solidFill>
                  <a:srgbClr val="000099"/>
                </a:solidFill>
                <a:latin typeface=".VnTime" pitchFamily="34" charset="0"/>
              </a:rPr>
              <a:t>bµn</a:t>
            </a:r>
            <a:r>
              <a:rPr lang="en-US" sz="2800" b="1" dirty="0" smtClean="0">
                <a:solidFill>
                  <a:srgbClr val="000099"/>
                </a:solidFill>
                <a:latin typeface=".VnTime" pitchFamily="34" charset="0"/>
              </a:rPr>
              <a:t/>
            </a:r>
            <a:br>
              <a:rPr lang="en-US" sz="2800" b="1" dirty="0" smtClean="0">
                <a:solidFill>
                  <a:srgbClr val="000099"/>
                </a:solidFill>
                <a:latin typeface=".VnTime" pitchFamily="34" charset="0"/>
              </a:rPr>
            </a:br>
            <a:r>
              <a:rPr lang="en-US" sz="2800" b="1" dirty="0" smtClean="0">
                <a:solidFill>
                  <a:srgbClr val="000099"/>
                </a:solidFill>
                <a:latin typeface=".VnTime" pitchFamily="34" charset="0"/>
              </a:rPr>
              <a:t>(</a:t>
            </a:r>
            <a:r>
              <a:rPr lang="en-US" sz="2800" b="1" dirty="0" err="1" smtClean="0">
                <a:solidFill>
                  <a:srgbClr val="000099"/>
                </a:solidFill>
                <a:latin typeface=".VnTime" pitchFamily="34" charset="0"/>
              </a:rPr>
              <a:t>Thêi</a:t>
            </a:r>
            <a:r>
              <a:rPr lang="en-US" sz="2800" b="1" dirty="0" smtClean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.VnTime" pitchFamily="34" charset="0"/>
              </a:rPr>
              <a:t>gian</a:t>
            </a:r>
            <a:r>
              <a:rPr lang="en-US" sz="2800" b="1" dirty="0" smtClean="0">
                <a:solidFill>
                  <a:srgbClr val="000099"/>
                </a:solidFill>
                <a:latin typeface=".VnTime" pitchFamily="34" charset="0"/>
              </a:rPr>
              <a:t>: 1 </a:t>
            </a:r>
            <a:r>
              <a:rPr lang="en-US" sz="2800" b="1" dirty="0" err="1" smtClean="0">
                <a:solidFill>
                  <a:srgbClr val="000099"/>
                </a:solidFill>
                <a:latin typeface=".VnTime" pitchFamily="34" charset="0"/>
              </a:rPr>
              <a:t>phót</a:t>
            </a:r>
            <a:r>
              <a:rPr lang="en-US" sz="2800" b="1" dirty="0" smtClean="0">
                <a:solidFill>
                  <a:srgbClr val="000099"/>
                </a:solidFill>
                <a:latin typeface=".VnTime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46732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NGĂM TR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304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81000" y="304800"/>
            <a:ext cx="3276600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>
                <a:latin typeface="Times New Roman" pitchFamily="18" charset="0"/>
              </a:rPr>
              <a:t>2.HAI CÂU CUỐI:</a:t>
            </a:r>
            <a:endParaRPr lang="en-US" sz="240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 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VỌNG NGUYỆT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    HOÀI HƯƠNG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114800" y="228600"/>
            <a:ext cx="4572000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Cử đầu </a:t>
            </a:r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</a:rPr>
              <a:t>vọng</a:t>
            </a:r>
            <a:r>
              <a:rPr lang="en-US" sz="2800" b="1">
                <a:latin typeface="Times New Roman" pitchFamily="18" charset="0"/>
              </a:rPr>
              <a:t> minh nguyệt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Đê đầu tư cố hương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Ngẩng đầu nhìn trăng sáng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Cúi đầu nhớ cố hương</a:t>
            </a:r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3048000" y="3048000"/>
            <a:ext cx="518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3200">
              <a:latin typeface="Times New Roman" pitchFamily="18" charset="0"/>
            </a:endParaRP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3657600" y="2514600"/>
            <a:ext cx="510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 sz="2400" b="1" i="1">
                <a:solidFill>
                  <a:srgbClr val="0000CC"/>
                </a:solidFill>
                <a:latin typeface="Times New Roman" pitchFamily="18" charset="0"/>
              </a:rPr>
              <a:t> Tình yêu và nỗi nhớ  quê  hương luôn thường trực trong trái tim.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038600" y="4724400"/>
            <a:ext cx="480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FF0000"/>
                </a:solidFill>
              </a:rPr>
              <a:t>Nhớ quê =&gt; Không ngủ =&gt; Trông trăng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343400" y="5562600"/>
            <a:ext cx="3352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4077494" y="52951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7392194" y="5257006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657600" y="3733800"/>
            <a:ext cx="510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nhạy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rung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18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1" grpId="0"/>
      <p:bldP spid="16401" grpId="0"/>
      <p:bldP spid="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196975"/>
            <a:ext cx="8062912" cy="365760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en-US" sz="2800" b="1" dirty="0">
                <a:solidFill>
                  <a:schemeClr val="folHlink"/>
                </a:solidFill>
                <a:latin typeface=".VnArial" pitchFamily="34" charset="0"/>
              </a:rPr>
              <a:t>     </a:t>
            </a:r>
            <a:r>
              <a:rPr lang="en-US" sz="2800" b="1" dirty="0" err="1">
                <a:solidFill>
                  <a:srgbClr val="000099"/>
                </a:solidFill>
              </a:rPr>
              <a:t>Em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hãy</a:t>
            </a:r>
            <a:r>
              <a:rPr lang="en-US" sz="2800" b="1" dirty="0">
                <a:solidFill>
                  <a:srgbClr val="000099"/>
                </a:solidFill>
              </a:rPr>
              <a:t> so </a:t>
            </a:r>
            <a:r>
              <a:rPr lang="en-US" sz="2800" b="1" dirty="0" err="1">
                <a:solidFill>
                  <a:srgbClr val="000099"/>
                </a:solidFill>
              </a:rPr>
              <a:t>sánh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các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cụm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từ</a:t>
            </a:r>
            <a:r>
              <a:rPr lang="en-US" sz="2800" b="1" dirty="0">
                <a:solidFill>
                  <a:srgbClr val="000099"/>
                </a:solidFill>
              </a:rPr>
              <a:t> “</a:t>
            </a:r>
            <a:r>
              <a:rPr lang="en-US" sz="2800" b="1" i="1" dirty="0" err="1">
                <a:solidFill>
                  <a:srgbClr val="993300"/>
                </a:solidFill>
              </a:rPr>
              <a:t>cử</a:t>
            </a:r>
            <a:r>
              <a:rPr lang="en-US" sz="2800" b="1" i="1" dirty="0">
                <a:solidFill>
                  <a:srgbClr val="993300"/>
                </a:solidFill>
              </a:rPr>
              <a:t> </a:t>
            </a:r>
            <a:r>
              <a:rPr lang="en-US" sz="2800" b="1" i="1" dirty="0" err="1">
                <a:solidFill>
                  <a:srgbClr val="993300"/>
                </a:solidFill>
              </a:rPr>
              <a:t>đầu</a:t>
            </a:r>
            <a:r>
              <a:rPr lang="en-US" sz="2800" b="1" dirty="0">
                <a:solidFill>
                  <a:srgbClr val="000099"/>
                </a:solidFill>
              </a:rPr>
              <a:t>” </a:t>
            </a:r>
            <a:r>
              <a:rPr lang="en-US" sz="2800" b="1" dirty="0" err="1">
                <a:solidFill>
                  <a:srgbClr val="000099"/>
                </a:solidFill>
              </a:rPr>
              <a:t>và</a:t>
            </a:r>
            <a:r>
              <a:rPr lang="en-US" sz="2800" b="1" dirty="0">
                <a:solidFill>
                  <a:srgbClr val="000099"/>
                </a:solidFill>
              </a:rPr>
              <a:t> “</a:t>
            </a:r>
            <a:r>
              <a:rPr lang="en-US" sz="2800" b="1" i="1" dirty="0" err="1">
                <a:solidFill>
                  <a:srgbClr val="993300"/>
                </a:solidFill>
              </a:rPr>
              <a:t>đê</a:t>
            </a:r>
            <a:r>
              <a:rPr lang="en-US" sz="2800" b="1" i="1" dirty="0">
                <a:solidFill>
                  <a:srgbClr val="993300"/>
                </a:solidFill>
              </a:rPr>
              <a:t> </a:t>
            </a:r>
            <a:r>
              <a:rPr lang="en-US" sz="2800" b="1" i="1" dirty="0" err="1">
                <a:solidFill>
                  <a:srgbClr val="993300"/>
                </a:solidFill>
              </a:rPr>
              <a:t>đầu</a:t>
            </a:r>
            <a:r>
              <a:rPr lang="en-US" sz="2800" b="1" dirty="0">
                <a:solidFill>
                  <a:srgbClr val="000099"/>
                </a:solidFill>
              </a:rPr>
              <a:t>”, “</a:t>
            </a:r>
            <a:r>
              <a:rPr lang="en-US" sz="2800" b="1" i="1" dirty="0" err="1">
                <a:solidFill>
                  <a:srgbClr val="993300"/>
                </a:solidFill>
              </a:rPr>
              <a:t>vọng</a:t>
            </a:r>
            <a:r>
              <a:rPr lang="en-US" sz="2800" b="1" i="1" dirty="0">
                <a:solidFill>
                  <a:srgbClr val="993300"/>
                </a:solidFill>
              </a:rPr>
              <a:t> minh </a:t>
            </a:r>
            <a:r>
              <a:rPr lang="en-US" sz="2800" b="1" i="1" dirty="0" err="1">
                <a:solidFill>
                  <a:srgbClr val="993300"/>
                </a:solidFill>
              </a:rPr>
              <a:t>nguyệt</a:t>
            </a:r>
            <a:r>
              <a:rPr lang="en-US" sz="2800" b="1" dirty="0">
                <a:solidFill>
                  <a:srgbClr val="000099"/>
                </a:solidFill>
              </a:rPr>
              <a:t>” </a:t>
            </a:r>
            <a:r>
              <a:rPr lang="en-US" sz="2800" b="1" dirty="0" err="1">
                <a:solidFill>
                  <a:srgbClr val="000099"/>
                </a:solidFill>
              </a:rPr>
              <a:t>và</a:t>
            </a:r>
            <a:r>
              <a:rPr lang="en-US" sz="2800" b="1" dirty="0">
                <a:solidFill>
                  <a:srgbClr val="000099"/>
                </a:solidFill>
              </a:rPr>
              <a:t> “</a:t>
            </a:r>
            <a:r>
              <a:rPr lang="en-US" sz="2800" b="1" i="1" dirty="0" err="1">
                <a:solidFill>
                  <a:srgbClr val="993300"/>
                </a:solidFill>
              </a:rPr>
              <a:t>tư</a:t>
            </a:r>
            <a:r>
              <a:rPr lang="en-US" sz="2800" b="1" i="1" dirty="0">
                <a:solidFill>
                  <a:srgbClr val="993300"/>
                </a:solidFill>
              </a:rPr>
              <a:t> </a:t>
            </a:r>
            <a:r>
              <a:rPr lang="en-US" sz="2800" b="1" i="1" dirty="0" err="1">
                <a:solidFill>
                  <a:srgbClr val="993300"/>
                </a:solidFill>
              </a:rPr>
              <a:t>cố</a:t>
            </a:r>
            <a:r>
              <a:rPr lang="en-US" sz="2800" b="1" i="1" dirty="0">
                <a:solidFill>
                  <a:srgbClr val="993300"/>
                </a:solidFill>
              </a:rPr>
              <a:t> </a:t>
            </a:r>
            <a:r>
              <a:rPr lang="en-US" sz="2800" b="1" i="1" dirty="0" err="1">
                <a:solidFill>
                  <a:srgbClr val="993300"/>
                </a:solidFill>
              </a:rPr>
              <a:t>hương</a:t>
            </a:r>
            <a:r>
              <a:rPr lang="en-US" sz="2800" b="1" dirty="0">
                <a:solidFill>
                  <a:srgbClr val="000099"/>
                </a:solidFill>
              </a:rPr>
              <a:t>”? </a:t>
            </a:r>
            <a:r>
              <a:rPr lang="en-US" sz="2800" b="1" dirty="0" err="1">
                <a:solidFill>
                  <a:srgbClr val="000099"/>
                </a:solidFill>
              </a:rPr>
              <a:t>Từ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đó</a:t>
            </a:r>
            <a:r>
              <a:rPr lang="en-US" sz="2800" b="1" dirty="0">
                <a:solidFill>
                  <a:srgbClr val="000099"/>
                </a:solidFill>
              </a:rPr>
              <a:t>, </a:t>
            </a:r>
            <a:r>
              <a:rPr lang="en-US" sz="2800" b="1" dirty="0" err="1">
                <a:solidFill>
                  <a:srgbClr val="000099"/>
                </a:solidFill>
              </a:rPr>
              <a:t>rút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ra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kết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luận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về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phép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đối</a:t>
            </a:r>
            <a:r>
              <a:rPr lang="en-US" sz="2800" b="1" dirty="0">
                <a:solidFill>
                  <a:srgbClr val="000099"/>
                </a:solidFill>
              </a:rPr>
              <a:t> ở 2 </a:t>
            </a:r>
            <a:r>
              <a:rPr lang="en-US" sz="2800" b="1" dirty="0" err="1">
                <a:solidFill>
                  <a:srgbClr val="000099"/>
                </a:solidFill>
              </a:rPr>
              <a:t>câu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thơ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này</a:t>
            </a:r>
            <a:r>
              <a:rPr lang="en-US" sz="2800" b="1" dirty="0">
                <a:solidFill>
                  <a:srgbClr val="000099"/>
                </a:solidFill>
              </a:rPr>
              <a:t>?</a:t>
            </a:r>
          </a:p>
          <a:p>
            <a:pPr marL="0" indent="0" algn="just">
              <a:buFontTx/>
              <a:buNone/>
            </a:pPr>
            <a:r>
              <a:rPr lang="en-US" sz="2800" b="1" dirty="0">
                <a:solidFill>
                  <a:srgbClr val="000099"/>
                </a:solidFill>
              </a:rPr>
              <a:t>				</a:t>
            </a:r>
            <a:r>
              <a:rPr lang="en-US" sz="2800" b="1" dirty="0" err="1">
                <a:solidFill>
                  <a:srgbClr val="000099"/>
                </a:solidFill>
              </a:rPr>
              <a:t>Gợi</a:t>
            </a:r>
            <a:r>
              <a:rPr lang="en-US" sz="2800" b="1" dirty="0">
                <a:solidFill>
                  <a:srgbClr val="000099"/>
                </a:solidFill>
              </a:rPr>
              <a:t> ý:</a:t>
            </a:r>
          </a:p>
          <a:p>
            <a:pPr marL="0" indent="0" algn="just">
              <a:buFontTx/>
              <a:buNone/>
            </a:pPr>
            <a:r>
              <a:rPr lang="en-US" sz="2800" b="1" dirty="0">
                <a:solidFill>
                  <a:srgbClr val="000099"/>
                </a:solidFill>
              </a:rPr>
              <a:t>(?) </a:t>
            </a:r>
            <a:r>
              <a:rPr lang="en-US" sz="2800" b="1" dirty="0" err="1">
                <a:solidFill>
                  <a:srgbClr val="660066"/>
                </a:solidFill>
              </a:rPr>
              <a:t>Số</a:t>
            </a:r>
            <a:r>
              <a:rPr lang="en-US" sz="2800" b="1" dirty="0">
                <a:solidFill>
                  <a:srgbClr val="660066"/>
                </a:solidFill>
              </a:rPr>
              <a:t> </a:t>
            </a:r>
            <a:r>
              <a:rPr lang="en-US" sz="2800" b="1" dirty="0" err="1">
                <a:solidFill>
                  <a:srgbClr val="660066"/>
                </a:solidFill>
              </a:rPr>
              <a:t>lượng</a:t>
            </a:r>
            <a:r>
              <a:rPr lang="en-US" sz="2800" b="1" dirty="0">
                <a:solidFill>
                  <a:srgbClr val="660066"/>
                </a:solidFill>
              </a:rPr>
              <a:t> </a:t>
            </a:r>
            <a:r>
              <a:rPr lang="en-US" sz="2800" b="1" dirty="0" err="1">
                <a:solidFill>
                  <a:srgbClr val="660066"/>
                </a:solidFill>
              </a:rPr>
              <a:t>chữ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của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các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bộ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phận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tham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gia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đối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endParaRPr lang="en-US" sz="2800" b="1" dirty="0" smtClean="0">
              <a:solidFill>
                <a:srgbClr val="000099"/>
              </a:solidFill>
            </a:endParaRPr>
          </a:p>
          <a:p>
            <a:pPr marL="0" indent="0" algn="just">
              <a:buFontTx/>
              <a:buNone/>
            </a:pPr>
            <a:r>
              <a:rPr lang="en-US" sz="2800" b="1" dirty="0" smtClean="0">
                <a:solidFill>
                  <a:srgbClr val="000099"/>
                </a:solidFill>
              </a:rPr>
              <a:t>(?) </a:t>
            </a:r>
            <a:r>
              <a:rPr lang="en-US" sz="2800" b="1" dirty="0" err="1">
                <a:solidFill>
                  <a:srgbClr val="660066"/>
                </a:solidFill>
              </a:rPr>
              <a:t>Cấu</a:t>
            </a:r>
            <a:r>
              <a:rPr lang="en-US" sz="2800" b="1" dirty="0">
                <a:solidFill>
                  <a:srgbClr val="660066"/>
                </a:solidFill>
              </a:rPr>
              <a:t> </a:t>
            </a:r>
            <a:r>
              <a:rPr lang="en-US" sz="2800" b="1" dirty="0" err="1">
                <a:solidFill>
                  <a:srgbClr val="660066"/>
                </a:solidFill>
              </a:rPr>
              <a:t>trúc</a:t>
            </a:r>
            <a:r>
              <a:rPr lang="en-US" sz="2800" b="1" dirty="0">
                <a:solidFill>
                  <a:srgbClr val="660066"/>
                </a:solidFill>
              </a:rPr>
              <a:t> </a:t>
            </a:r>
            <a:r>
              <a:rPr lang="en-US" sz="2800" b="1" dirty="0" err="1">
                <a:solidFill>
                  <a:srgbClr val="660066"/>
                </a:solidFill>
              </a:rPr>
              <a:t>ngữ</a:t>
            </a:r>
            <a:r>
              <a:rPr lang="en-US" sz="2800" b="1" dirty="0">
                <a:solidFill>
                  <a:srgbClr val="660066"/>
                </a:solidFill>
              </a:rPr>
              <a:t> </a:t>
            </a:r>
            <a:r>
              <a:rPr lang="en-US" sz="2800" b="1" dirty="0" err="1">
                <a:solidFill>
                  <a:srgbClr val="660066"/>
                </a:solidFill>
              </a:rPr>
              <a:t>pháp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của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các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bộ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phận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tham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gia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đối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endParaRPr lang="en-US" sz="2800" b="1" dirty="0" smtClean="0">
              <a:solidFill>
                <a:srgbClr val="000099"/>
              </a:solidFill>
            </a:endParaRPr>
          </a:p>
          <a:p>
            <a:pPr marL="0" indent="0" algn="just">
              <a:buFontTx/>
              <a:buNone/>
            </a:pPr>
            <a:r>
              <a:rPr lang="en-US" sz="2800" b="1" dirty="0" smtClean="0">
                <a:solidFill>
                  <a:srgbClr val="000099"/>
                </a:solidFill>
              </a:rPr>
              <a:t>(?) </a:t>
            </a:r>
            <a:r>
              <a:rPr lang="en-US" sz="2800" b="1" dirty="0" err="1">
                <a:solidFill>
                  <a:srgbClr val="660066"/>
                </a:solidFill>
              </a:rPr>
              <a:t>Từ</a:t>
            </a:r>
            <a:r>
              <a:rPr lang="en-US" sz="2800" b="1" dirty="0">
                <a:solidFill>
                  <a:srgbClr val="660066"/>
                </a:solidFill>
              </a:rPr>
              <a:t> </a:t>
            </a:r>
            <a:r>
              <a:rPr lang="en-US" sz="2800" b="1" dirty="0" err="1">
                <a:solidFill>
                  <a:srgbClr val="660066"/>
                </a:solidFill>
              </a:rPr>
              <a:t>loại</a:t>
            </a:r>
            <a:r>
              <a:rPr lang="en-US" sz="2800" b="1" dirty="0">
                <a:solidFill>
                  <a:srgbClr val="660066"/>
                </a:solidFill>
              </a:rPr>
              <a:t> </a:t>
            </a:r>
            <a:r>
              <a:rPr lang="en-US" sz="2800" b="1" dirty="0" err="1">
                <a:solidFill>
                  <a:srgbClr val="660066"/>
                </a:solidFill>
              </a:rPr>
              <a:t>của</a:t>
            </a:r>
            <a:r>
              <a:rPr lang="en-US" sz="2800" b="1" dirty="0">
                <a:solidFill>
                  <a:srgbClr val="660066"/>
                </a:solidFill>
              </a:rPr>
              <a:t> </a:t>
            </a:r>
            <a:r>
              <a:rPr lang="en-US" sz="2800" b="1" dirty="0" err="1">
                <a:solidFill>
                  <a:srgbClr val="660066"/>
                </a:solidFill>
              </a:rPr>
              <a:t>các</a:t>
            </a:r>
            <a:r>
              <a:rPr lang="en-US" sz="2800" b="1" dirty="0">
                <a:solidFill>
                  <a:srgbClr val="660066"/>
                </a:solidFill>
              </a:rPr>
              <a:t> </a:t>
            </a:r>
            <a:r>
              <a:rPr lang="en-US" sz="2800" b="1" dirty="0" err="1">
                <a:solidFill>
                  <a:srgbClr val="660066"/>
                </a:solidFill>
              </a:rPr>
              <a:t>từ</a:t>
            </a:r>
            <a:r>
              <a:rPr lang="en-US" sz="2800" b="1" dirty="0">
                <a:solidFill>
                  <a:srgbClr val="000099"/>
                </a:solidFill>
              </a:rPr>
              <a:t> ở </a:t>
            </a:r>
            <a:r>
              <a:rPr lang="en-US" sz="2800" b="1" dirty="0" err="1">
                <a:solidFill>
                  <a:srgbClr val="000099"/>
                </a:solidFill>
              </a:rPr>
              <a:t>hai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câu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đối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smtClean="0">
                <a:solidFill>
                  <a:srgbClr val="000099"/>
                </a:solidFill>
              </a:rPr>
              <a:t>nhau</a:t>
            </a:r>
            <a:endParaRPr lang="en-US" sz="2800" b="1" dirty="0">
              <a:solidFill>
                <a:srgbClr val="000099"/>
              </a:solidFill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971550" y="-38735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.VnTime" pitchFamily="34" charset="0"/>
              </a:rPr>
              <a:t>C©u</a:t>
            </a:r>
            <a:r>
              <a:rPr lang="en-US" sz="2800" b="1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Time" pitchFamily="34" charset="0"/>
              </a:rPr>
              <a:t>hái</a:t>
            </a:r>
            <a:r>
              <a:rPr lang="en-US" sz="2800" b="1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Time" pitchFamily="34" charset="0"/>
              </a:rPr>
              <a:t>th¶o</a:t>
            </a:r>
            <a:r>
              <a:rPr lang="en-US" sz="2800" b="1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Time" pitchFamily="34" charset="0"/>
              </a:rPr>
              <a:t>luËn</a:t>
            </a:r>
            <a:r>
              <a:rPr lang="en-US" sz="2800" b="1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Time" pitchFamily="34" charset="0"/>
              </a:rPr>
              <a:t>nhãm</a:t>
            </a:r>
            <a:r>
              <a:rPr lang="en-US" sz="2800" b="1" dirty="0" smtClean="0">
                <a:solidFill>
                  <a:srgbClr val="FF0000"/>
                </a:solidFill>
                <a:latin typeface=".VnTime" pitchFamily="34" charset="0"/>
              </a:rPr>
              <a:t> - </a:t>
            </a:r>
            <a:r>
              <a:rPr lang="en-US" sz="2800" b="1" dirty="0" err="1" smtClean="0">
                <a:solidFill>
                  <a:srgbClr val="FF0000"/>
                </a:solidFill>
                <a:latin typeface=".VnTime" pitchFamily="34" charset="0"/>
              </a:rPr>
              <a:t>bµn</a:t>
            </a:r>
            <a:r>
              <a:rPr lang="en-US" sz="2800" b="1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 smtClean="0">
                <a:solidFill>
                  <a:srgbClr val="FF0000"/>
                </a:solidFill>
                <a:latin typeface=".VnTime" pitchFamily="34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.VnTime" pitchFamily="34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.VnTime" pitchFamily="34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.VnTime" pitchFamily="34" charset="0"/>
              </a:rPr>
              <a:t>Thêi</a:t>
            </a:r>
            <a:r>
              <a:rPr lang="en-US" sz="2800" b="1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Time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.VnTime" pitchFamily="34" charset="0"/>
              </a:rPr>
              <a:t>: 2 </a:t>
            </a:r>
            <a:r>
              <a:rPr lang="en-US" sz="2800" b="1" dirty="0" err="1" smtClean="0">
                <a:solidFill>
                  <a:srgbClr val="FF0000"/>
                </a:solidFill>
                <a:latin typeface=".VnTime" pitchFamily="34" charset="0"/>
              </a:rPr>
              <a:t>phót</a:t>
            </a:r>
            <a:r>
              <a:rPr lang="en-US" sz="2800" b="1" dirty="0" smtClean="0">
                <a:solidFill>
                  <a:srgbClr val="FF0000"/>
                </a:solidFill>
                <a:latin typeface=".VnTime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098984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572000" y="6858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572000" y="11430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660033"/>
                </a:solidFill>
                <a:latin typeface="VNI-Times" pitchFamily="2" charset="0"/>
              </a:rPr>
              <a:t>- </a:t>
            </a:r>
            <a:r>
              <a:rPr lang="en-US" sz="2400" b="1" i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i="1" dirty="0" smtClean="0">
                <a:solidFill>
                  <a:srgbClr val="660033"/>
                </a:solidFill>
                <a:latin typeface="VNI-Times" pitchFamily="2" charset="0"/>
              </a:rPr>
              <a:t>: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553200" y="6858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solidFill>
                  <a:srgbClr val="0000CC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7380288" y="1125538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solidFill>
                  <a:srgbClr val="0000CC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648200" y="16002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i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6096000" y="16002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solidFill>
                  <a:srgbClr val="0000CC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371600" y="38862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i="1" smtClean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2400" b="1" i="1" smtClean="0">
                <a:solidFill>
                  <a:srgbClr val="FF0000"/>
                </a:solidFill>
                <a:latin typeface=".VnTime" pitchFamily="34" charset="0"/>
              </a:rPr>
              <a:t>* Hai c©u th¬ cuèi ®èi nhau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2438400" y="1524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PHÉP ĐỐI TRONG THƠ CỔ THỂ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787900" y="2205038"/>
            <a:ext cx="4724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CC"/>
                </a:solidFill>
                <a:latin typeface="VNI-Times" pitchFamily="2" charset="0"/>
              </a:rPr>
              <a:t>-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 smtClean="0">
              <a:solidFill>
                <a:srgbClr val="0000CC"/>
              </a:solidFill>
              <a:latin typeface="VNI-Times" pitchFamily="2" charset="0"/>
            </a:endParaRP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143000" y="4419600"/>
            <a:ext cx="7467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srgbClr val="0000CC"/>
                </a:solidFill>
                <a:latin typeface=".VnTime" pitchFamily="34" charset="0"/>
              </a:rPr>
              <a:t>-&gt; T¹o </a:t>
            </a:r>
            <a:r>
              <a:rPr lang="en-US" sz="2400" i="1" dirty="0" err="1" smtClean="0">
                <a:solidFill>
                  <a:srgbClr val="0000CC"/>
                </a:solidFill>
                <a:latin typeface=".VnTime" pitchFamily="34" charset="0"/>
              </a:rPr>
              <a:t>sù</a:t>
            </a:r>
            <a:r>
              <a:rPr lang="en-US" sz="2400" i="1" dirty="0" smtClean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2400" i="1" dirty="0" err="1" smtClean="0">
                <a:solidFill>
                  <a:srgbClr val="0000CC"/>
                </a:solidFill>
                <a:latin typeface=".VnTime" pitchFamily="34" charset="0"/>
              </a:rPr>
              <a:t>hµi</a:t>
            </a:r>
            <a:r>
              <a:rPr lang="en-US" sz="2400" i="1" dirty="0" smtClean="0">
                <a:solidFill>
                  <a:srgbClr val="0000CC"/>
                </a:solidFill>
                <a:latin typeface=".VnTime" pitchFamily="34" charset="0"/>
              </a:rPr>
              <a:t> hoµ, </a:t>
            </a:r>
            <a:r>
              <a:rPr lang="en-US" sz="2400" i="1" dirty="0" err="1" smtClean="0">
                <a:solidFill>
                  <a:srgbClr val="0000CC"/>
                </a:solidFill>
                <a:latin typeface=".VnTime" pitchFamily="34" charset="0"/>
              </a:rPr>
              <a:t>c©n</a:t>
            </a:r>
            <a:r>
              <a:rPr lang="en-US" sz="2400" i="1" dirty="0" smtClean="0">
                <a:solidFill>
                  <a:srgbClr val="0000CC"/>
                </a:solidFill>
                <a:latin typeface=".VnTime" pitchFamily="34" charset="0"/>
              </a:rPr>
              <a:t> ®</a:t>
            </a:r>
            <a:r>
              <a:rPr lang="en-US" sz="2400" i="1" dirty="0" err="1" smtClean="0">
                <a:solidFill>
                  <a:srgbClr val="0000CC"/>
                </a:solidFill>
                <a:latin typeface=".VnTime" pitchFamily="34" charset="0"/>
              </a:rPr>
              <a:t>èi</a:t>
            </a:r>
            <a:r>
              <a:rPr lang="en-US" sz="2400" i="1" dirty="0" smtClean="0">
                <a:solidFill>
                  <a:srgbClr val="0000CC"/>
                </a:solidFill>
                <a:latin typeface=".VnTime" pitchFamily="34" charset="0"/>
              </a:rPr>
              <a:t>; </a:t>
            </a:r>
            <a:r>
              <a:rPr lang="en-US" sz="2400" i="1" dirty="0" err="1" smtClean="0">
                <a:solidFill>
                  <a:srgbClr val="0000CC"/>
                </a:solidFill>
                <a:latin typeface=".VnTime" pitchFamily="34" charset="0"/>
              </a:rPr>
              <a:t>lêi</a:t>
            </a:r>
            <a:r>
              <a:rPr lang="en-US" sz="2400" i="1" dirty="0" smtClean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2400" i="1" dirty="0" err="1" smtClean="0">
                <a:solidFill>
                  <a:srgbClr val="0000CC"/>
                </a:solidFill>
                <a:latin typeface=".VnTime" pitchFamily="34" charset="0"/>
              </a:rPr>
              <a:t>th</a:t>
            </a:r>
            <a:r>
              <a:rPr lang="en-US" sz="2400" i="1" dirty="0" smtClean="0">
                <a:solidFill>
                  <a:srgbClr val="0000CC"/>
                </a:solidFill>
                <a:latin typeface=".VnTime" pitchFamily="34" charset="0"/>
              </a:rPr>
              <a:t>¬ </a:t>
            </a:r>
            <a:r>
              <a:rPr lang="en-US" sz="2400" i="1" dirty="0" err="1" smtClean="0">
                <a:solidFill>
                  <a:srgbClr val="0000CC"/>
                </a:solidFill>
                <a:latin typeface=".VnTime" pitchFamily="34" charset="0"/>
              </a:rPr>
              <a:t>tr«i</a:t>
            </a:r>
            <a:r>
              <a:rPr lang="en-US" sz="2400" i="1" dirty="0" smtClean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2400" i="1" dirty="0" err="1" smtClean="0">
                <a:solidFill>
                  <a:srgbClr val="0000CC"/>
                </a:solidFill>
                <a:latin typeface=".VnTime" pitchFamily="34" charset="0"/>
              </a:rPr>
              <a:t>ch¶y</a:t>
            </a:r>
            <a:r>
              <a:rPr lang="en-US" sz="2400" i="1" dirty="0" smtClean="0">
                <a:solidFill>
                  <a:srgbClr val="0000CC"/>
                </a:solidFill>
                <a:latin typeface=".VnTime" pitchFamily="34" charset="0"/>
              </a:rPr>
              <a:t>, </a:t>
            </a:r>
            <a:r>
              <a:rPr lang="en-US" sz="2400" i="1" dirty="0" err="1" smtClean="0">
                <a:solidFill>
                  <a:srgbClr val="0000CC"/>
                </a:solidFill>
                <a:latin typeface=".VnTime" pitchFamily="34" charset="0"/>
              </a:rPr>
              <a:t>nhÞp</a:t>
            </a:r>
            <a:r>
              <a:rPr lang="en-US" sz="2400" i="1" dirty="0" smtClean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2400" i="1" dirty="0" err="1" smtClean="0">
                <a:solidFill>
                  <a:srgbClr val="0000CC"/>
                </a:solidFill>
                <a:latin typeface=".VnTime" pitchFamily="34" charset="0"/>
              </a:rPr>
              <a:t>nhµng</a:t>
            </a:r>
            <a:r>
              <a:rPr lang="en-US" sz="2400" i="1" dirty="0" smtClean="0">
                <a:solidFill>
                  <a:srgbClr val="0000CC"/>
                </a:solidFill>
                <a:latin typeface=".VnTime" pitchFamily="34" charset="0"/>
              </a:rPr>
              <a:t>, </a:t>
            </a:r>
            <a:r>
              <a:rPr lang="en-US" sz="2400" i="1" dirty="0" err="1" smtClean="0">
                <a:solidFill>
                  <a:srgbClr val="0000CC"/>
                </a:solidFill>
                <a:latin typeface=".VnTime" pitchFamily="34" charset="0"/>
              </a:rPr>
              <a:t>cã</a:t>
            </a:r>
            <a:r>
              <a:rPr lang="en-US" sz="2400" i="1" dirty="0" smtClean="0">
                <a:solidFill>
                  <a:srgbClr val="0000CC"/>
                </a:solidFill>
                <a:latin typeface=".VnTime" pitchFamily="34" charset="0"/>
              </a:rPr>
              <a:t> nh¹c ®</a:t>
            </a:r>
            <a:r>
              <a:rPr lang="en-US" sz="2400" i="1" dirty="0" err="1" smtClean="0">
                <a:solidFill>
                  <a:srgbClr val="0000CC"/>
                </a:solidFill>
                <a:latin typeface=".VnTime" pitchFamily="34" charset="0"/>
              </a:rPr>
              <a:t>iÖu</a:t>
            </a:r>
            <a:r>
              <a:rPr lang="en-US" sz="2400" i="1" dirty="0" smtClean="0">
                <a:solidFill>
                  <a:srgbClr val="0000CC"/>
                </a:solidFill>
                <a:latin typeface=".VnTime" pitchFamily="34" charset="0"/>
              </a:rPr>
              <a:t>; ý </a:t>
            </a:r>
            <a:r>
              <a:rPr lang="en-US" sz="2400" i="1" dirty="0" err="1" smtClean="0">
                <a:solidFill>
                  <a:srgbClr val="0000CC"/>
                </a:solidFill>
                <a:latin typeface=".VnTime" pitchFamily="34" charset="0"/>
              </a:rPr>
              <a:t>th</a:t>
            </a:r>
            <a:r>
              <a:rPr lang="en-US" sz="2400" i="1" dirty="0" smtClean="0">
                <a:solidFill>
                  <a:srgbClr val="0000CC"/>
                </a:solidFill>
                <a:latin typeface=".VnTime" pitchFamily="34" charset="0"/>
              </a:rPr>
              <a:t>¬ ®­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i="1" dirty="0" err="1" smtClean="0">
                <a:solidFill>
                  <a:srgbClr val="0000CC"/>
                </a:solidFill>
                <a:latin typeface=".VnTime" pitchFamily="34" charset="0"/>
              </a:rPr>
              <a:t>îc</a:t>
            </a:r>
            <a:r>
              <a:rPr lang="en-US" sz="2400" i="1" dirty="0" smtClean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2400" i="1" dirty="0" err="1" smtClean="0">
                <a:solidFill>
                  <a:srgbClr val="0000CC"/>
                </a:solidFill>
                <a:latin typeface=".VnTime" pitchFamily="34" charset="0"/>
              </a:rPr>
              <a:t>nhÊn</a:t>
            </a:r>
            <a:r>
              <a:rPr lang="en-US" sz="2400" i="1" dirty="0" smtClean="0">
                <a:solidFill>
                  <a:srgbClr val="0000CC"/>
                </a:solidFill>
                <a:latin typeface=".VnTime" pitchFamily="34" charset="0"/>
              </a:rPr>
              <a:t> m¹nh...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1141413" y="5181600"/>
            <a:ext cx="807387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CC"/>
                </a:solidFill>
                <a:latin typeface=".VnTime" pitchFamily="34" charset="0"/>
              </a:rPr>
              <a:t>--&gt; T¹o </a:t>
            </a:r>
            <a:r>
              <a:rPr lang="en-US" sz="2400" dirty="0" err="1" smtClean="0">
                <a:solidFill>
                  <a:srgbClr val="0000CC"/>
                </a:solidFill>
                <a:latin typeface=".VnTime" pitchFamily="34" charset="0"/>
              </a:rPr>
              <a:t>sù</a:t>
            </a:r>
            <a:r>
              <a:rPr lang="en-US" sz="2400" dirty="0" smtClean="0">
                <a:solidFill>
                  <a:srgbClr val="0000CC"/>
                </a:solidFill>
                <a:latin typeface=".VnTime" pitchFamily="34" charset="0"/>
              </a:rPr>
              <a:t> ®</a:t>
            </a:r>
            <a:r>
              <a:rPr lang="en-US" sz="2400" dirty="0" err="1" smtClean="0">
                <a:solidFill>
                  <a:srgbClr val="0000CC"/>
                </a:solidFill>
                <a:latin typeface=".VnTime" pitchFamily="34" charset="0"/>
              </a:rPr>
              <a:t>éc</a:t>
            </a:r>
            <a:r>
              <a:rPr lang="en-US" sz="2400" dirty="0" smtClean="0">
                <a:solidFill>
                  <a:srgbClr val="0000CC"/>
                </a:solidFill>
                <a:latin typeface=".VnTime" pitchFamily="34" charset="0"/>
              </a:rPr>
              <a:t> ®¸o, </a:t>
            </a:r>
            <a:r>
              <a:rPr lang="en-US" sz="2400" dirty="0" err="1" smtClean="0">
                <a:solidFill>
                  <a:srgbClr val="0000CC"/>
                </a:solidFill>
                <a:latin typeface=".VnTime" pitchFamily="34" charset="0"/>
              </a:rPr>
              <a:t>s¸ng</a:t>
            </a:r>
            <a:r>
              <a:rPr lang="en-US" sz="2400" dirty="0" smtClean="0">
                <a:solidFill>
                  <a:srgbClr val="0000CC"/>
                </a:solidFill>
                <a:latin typeface=".VnTime" pitchFamily="34" charset="0"/>
              </a:rPr>
              <a:t> t¹o </a:t>
            </a:r>
            <a:r>
              <a:rPr lang="en-US" sz="2400" dirty="0" err="1" smtClean="0">
                <a:solidFill>
                  <a:srgbClr val="0000CC"/>
                </a:solidFill>
                <a:latin typeface=".VnTime" pitchFamily="34" charset="0"/>
              </a:rPr>
              <a:t>khi</a:t>
            </a:r>
            <a:r>
              <a:rPr lang="en-US" sz="2400" dirty="0" smtClean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Time" pitchFamily="34" charset="0"/>
              </a:rPr>
              <a:t>thÓ</a:t>
            </a:r>
            <a:r>
              <a:rPr lang="en-US" sz="2400" dirty="0" smtClean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Time" pitchFamily="34" charset="0"/>
              </a:rPr>
              <a:t>hiÖn</a:t>
            </a:r>
            <a:r>
              <a:rPr lang="en-US" sz="2400" dirty="0" smtClean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Time" pitchFamily="34" charset="0"/>
              </a:rPr>
              <a:t>mét</a:t>
            </a:r>
            <a:r>
              <a:rPr lang="en-US" sz="2400" dirty="0" smtClean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Time" pitchFamily="34" charset="0"/>
              </a:rPr>
              <a:t>chñ</a:t>
            </a:r>
            <a:r>
              <a:rPr lang="en-US" sz="2400" dirty="0" smtClean="0">
                <a:solidFill>
                  <a:srgbClr val="0000CC"/>
                </a:solidFill>
                <a:latin typeface=".VnTime" pitchFamily="34" charset="0"/>
              </a:rPr>
              <a:t> ®Ò </a:t>
            </a:r>
            <a:r>
              <a:rPr lang="en-US" sz="2400" dirty="0" err="1" smtClean="0">
                <a:solidFill>
                  <a:srgbClr val="0000CC"/>
                </a:solidFill>
                <a:latin typeface=".VnTime" pitchFamily="34" charset="0"/>
              </a:rPr>
              <a:t>quen</a:t>
            </a:r>
            <a:r>
              <a:rPr lang="en-US" sz="2400" dirty="0" smtClean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Time" pitchFamily="34" charset="0"/>
              </a:rPr>
              <a:t>thuéc</a:t>
            </a:r>
            <a:endParaRPr lang="en-US" sz="2400" dirty="0" smtClean="0">
              <a:solidFill>
                <a:srgbClr val="0000CC"/>
              </a:solidFill>
              <a:latin typeface=".VnTime" pitchFamily="34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000CC"/>
                </a:solidFill>
                <a:latin typeface=".VnTime" pitchFamily="34" charset="0"/>
              </a:rPr>
              <a:t>"</a:t>
            </a:r>
            <a:r>
              <a:rPr lang="en-US" sz="2400" b="1" i="1" dirty="0" err="1" smtClean="0">
                <a:solidFill>
                  <a:srgbClr val="0000CC"/>
                </a:solidFill>
                <a:latin typeface=".VnTime" pitchFamily="34" charset="0"/>
              </a:rPr>
              <a:t>Väng</a:t>
            </a:r>
            <a:r>
              <a:rPr lang="en-US" sz="2400" b="1" i="1" dirty="0" smtClean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.VnTime" pitchFamily="34" charset="0"/>
              </a:rPr>
              <a:t>nguyÖt</a:t>
            </a:r>
            <a:r>
              <a:rPr lang="en-US" sz="2400" b="1" i="1" dirty="0" smtClean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.VnTime" pitchFamily="34" charset="0"/>
              </a:rPr>
              <a:t>hoµi</a:t>
            </a:r>
            <a:r>
              <a:rPr lang="en-US" sz="2400" b="1" i="1" dirty="0" smtClean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.VnTime" pitchFamily="34" charset="0"/>
              </a:rPr>
              <a:t>h­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i="1" dirty="0" err="1" smtClean="0">
                <a:solidFill>
                  <a:srgbClr val="0000CC"/>
                </a:solidFill>
                <a:latin typeface=".VnTime" pitchFamily="34" charset="0"/>
              </a:rPr>
              <a:t>¬ng</a:t>
            </a:r>
            <a:r>
              <a:rPr lang="en-US" sz="2400" b="1" i="1" dirty="0" smtClean="0">
                <a:solidFill>
                  <a:srgbClr val="0000CC"/>
                </a:solidFill>
                <a:latin typeface=".VnTime" pitchFamily="34" charset="0"/>
              </a:rPr>
              <a:t>".</a:t>
            </a:r>
          </a:p>
        </p:txBody>
      </p:sp>
      <p:pic>
        <p:nvPicPr>
          <p:cNvPr id="14352" name="Picture 16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4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utoUpdateAnimBg="0"/>
      <p:bldP spid="14341" grpId="0" autoUpdateAnimBg="0"/>
      <p:bldP spid="14343" grpId="0" autoUpdateAnimBg="0"/>
      <p:bldP spid="14344" grpId="0" autoUpdateAnimBg="0"/>
      <p:bldP spid="14345" grpId="0" autoUpdateAnimBg="0"/>
      <p:bldP spid="14346" grpId="0" autoUpdateAnimBg="0"/>
      <p:bldP spid="14347" grpId="0" autoUpdateAnimBg="0"/>
      <p:bldP spid="14349" grpId="0" autoUpdateAnimBg="0"/>
      <p:bldP spid="143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</a:rPr>
              <a:t>Hãy chỉ ra các động từ có trong bài thơ? Chủ thể của các động từ đó là ai?</a:t>
            </a:r>
            <a:endParaRPr lang="vi-VN" sz="320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/>
              <a:t>     </a:t>
            </a:r>
            <a:r>
              <a:rPr lang="en-US" sz="2400" smtClean="0">
                <a:solidFill>
                  <a:srgbClr val="FFFF00"/>
                </a:solidFill>
              </a:rPr>
              <a:t>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</a:rPr>
              <a:t>Nghi</a:t>
            </a:r>
            <a:r>
              <a:rPr lang="en-US" sz="2400" smtClean="0">
                <a:latin typeface="Times New Roman" pitchFamily="18" charset="0"/>
              </a:rPr>
              <a:t> </a:t>
            </a:r>
            <a:r>
              <a:rPr lang="en-US" sz="2400" smtClean="0">
                <a:solidFill>
                  <a:srgbClr val="009900"/>
                </a:solidFill>
                <a:latin typeface="Times New Roman" pitchFamily="18" charset="0"/>
              </a:rPr>
              <a:t>(thị sương)</a:t>
            </a:r>
            <a:r>
              <a:rPr lang="en-US" sz="2400" smtClean="0">
                <a:latin typeface="Times New Roman" pitchFamily="18" charset="0"/>
              </a:rPr>
              <a:t> </a:t>
            </a:r>
            <a:r>
              <a:rPr lang="en-US" sz="2400" smtClean="0">
                <a:solidFill>
                  <a:srgbClr val="993300"/>
                </a:solidFill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 sz="240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Cử</a:t>
            </a:r>
            <a:r>
              <a:rPr lang="en-US" sz="240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400" smtClean="0">
                <a:solidFill>
                  <a:srgbClr val="009900"/>
                </a:solidFill>
                <a:latin typeface="Times New Roman" pitchFamily="18" charset="0"/>
                <a:sym typeface="Wingdings" pitchFamily="2" charset="2"/>
              </a:rPr>
              <a:t>(đầu)</a:t>
            </a:r>
            <a:r>
              <a:rPr lang="en-US" sz="240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400" smtClean="0">
                <a:solidFill>
                  <a:srgbClr val="993300"/>
                </a:solidFill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 sz="240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Vọng</a:t>
            </a:r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400" smtClean="0">
                <a:solidFill>
                  <a:srgbClr val="009900"/>
                </a:solidFill>
                <a:latin typeface="Times New Roman" pitchFamily="18" charset="0"/>
                <a:sym typeface="Wingdings" pitchFamily="2" charset="2"/>
              </a:rPr>
              <a:t>(minh nguyệt)</a:t>
            </a:r>
            <a:endParaRPr lang="vi-VN" sz="2400" smtClean="0">
              <a:solidFill>
                <a:srgbClr val="009900"/>
              </a:solidFill>
              <a:latin typeface="Times New Roman" pitchFamily="18" charset="0"/>
              <a:sym typeface="Wingdings" pitchFamily="2" charset="2"/>
            </a:endParaRPr>
          </a:p>
          <a:p>
            <a:pPr eaLnBrk="1" hangingPunct="1">
              <a:buFontTx/>
              <a:buNone/>
            </a:pPr>
            <a:endParaRPr lang="vi-VN" sz="2400" smtClean="0">
              <a:solidFill>
                <a:srgbClr val="009900"/>
              </a:solidFill>
              <a:latin typeface="Times New Roman" pitchFamily="18" charset="0"/>
              <a:sym typeface="Wingdings" pitchFamily="2" charset="2"/>
            </a:endParaRPr>
          </a:p>
          <a:p>
            <a:pPr eaLnBrk="1" hangingPunct="1">
              <a:buFontTx/>
              <a:buNone/>
            </a:pPr>
            <a:endParaRPr lang="vi-VN" sz="2400" smtClean="0">
              <a:latin typeface="Times New Roman" pitchFamily="18" charset="0"/>
              <a:sym typeface="Wingdings" pitchFamily="2" charset="2"/>
            </a:endParaRPr>
          </a:p>
          <a:p>
            <a:pPr eaLnBrk="1" hangingPunct="1">
              <a:buFontTx/>
              <a:buNone/>
            </a:pPr>
            <a:endParaRPr lang="vi-VN" sz="2400" smtClean="0">
              <a:latin typeface="Times New Roman" pitchFamily="18" charset="0"/>
              <a:sym typeface="Wingdings" pitchFamily="2" charset="2"/>
            </a:endParaRPr>
          </a:p>
          <a:p>
            <a:pPr eaLnBrk="1" hangingPunct="1">
              <a:buFontTx/>
              <a:buNone/>
            </a:pPr>
            <a:endParaRPr lang="vi-VN" sz="2400" smtClean="0">
              <a:latin typeface="Times New Roman" pitchFamily="18" charset="0"/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vi-VN" sz="2400" smtClean="0">
                <a:latin typeface="Times New Roman" pitchFamily="18" charset="0"/>
                <a:sym typeface="Wingdings" pitchFamily="2" charset="2"/>
              </a:rPr>
              <a:t>      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Đê</a:t>
            </a:r>
            <a:r>
              <a:rPr lang="vi-VN" sz="2400" smtClean="0">
                <a:solidFill>
                  <a:srgbClr val="FFFF0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400" smtClean="0">
                <a:solidFill>
                  <a:srgbClr val="009900"/>
                </a:solidFill>
                <a:latin typeface="Times New Roman" pitchFamily="18" charset="0"/>
                <a:sym typeface="Wingdings" pitchFamily="2" charset="2"/>
              </a:rPr>
              <a:t>(đầu)</a:t>
            </a:r>
            <a:r>
              <a:rPr lang="en-US" sz="240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vi-VN" sz="240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vi-VN" sz="2400" smtClean="0">
                <a:solidFill>
                  <a:srgbClr val="993300"/>
                </a:solidFill>
                <a:latin typeface="Times New Roman" pitchFamily="18" charset="0"/>
                <a:sym typeface="Wingdings" pitchFamily="2" charset="2"/>
              </a:rPr>
              <a:t> 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Tư</a:t>
            </a:r>
            <a:r>
              <a:rPr lang="vi-VN" sz="2400" smtClean="0">
                <a:solidFill>
                  <a:srgbClr val="FFFF0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400" smtClean="0">
                <a:solidFill>
                  <a:srgbClr val="009900"/>
                </a:solidFill>
                <a:latin typeface="Times New Roman" pitchFamily="18" charset="0"/>
                <a:sym typeface="Wingdings" pitchFamily="2" charset="2"/>
              </a:rPr>
              <a:t>(cố hương)</a:t>
            </a:r>
            <a:endParaRPr lang="vi-VN" sz="2400" smtClean="0">
              <a:solidFill>
                <a:srgbClr val="009900"/>
              </a:solidFill>
              <a:latin typeface="Times New Roman" pitchFamily="18" charset="0"/>
              <a:sym typeface="Wingdings" pitchFamily="2" charset="2"/>
            </a:endParaRPr>
          </a:p>
          <a:p>
            <a:pPr eaLnBrk="1" hangingPunct="1">
              <a:buFontTx/>
              <a:buNone/>
            </a:pPr>
            <a:endParaRPr lang="vi-VN" sz="2400" smtClean="0">
              <a:solidFill>
                <a:srgbClr val="009900"/>
              </a:solidFill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flipH="1">
            <a:off x="1371600" y="2438400"/>
            <a:ext cx="6096000" cy="190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6342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  <p:bldP spid="1229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judgement_day_trs2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152400"/>
            <a:ext cx="8763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.VnTime" pitchFamily="34" charset="0"/>
              </a:rPr>
              <a:t> </a:t>
            </a:r>
            <a:r>
              <a:rPr lang="en-US" sz="3600" b="1">
                <a:solidFill>
                  <a:srgbClr val="0066FF"/>
                </a:solidFill>
                <a:latin typeface="Times New Roman" pitchFamily="18" charset="0"/>
              </a:rPr>
              <a:t>Tổng kết: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66FF"/>
                </a:solidFill>
                <a:latin typeface="Times New Roman" pitchFamily="18" charset="0"/>
              </a:rPr>
              <a:t>1. Nghệ thuật:</a:t>
            </a:r>
          </a:p>
          <a:p>
            <a:pPr eaLnBrk="1" hangingPunct="1"/>
            <a:r>
              <a:rPr lang="en-US" sz="3200">
                <a:latin typeface="Times New Roman" pitchFamily="18" charset="0"/>
              </a:rPr>
              <a:t>      -Lời thơ cô đọng hàm súc, từ ngữ giản dị mà tinh luyện.  </a:t>
            </a:r>
          </a:p>
          <a:p>
            <a:pPr eaLnBrk="1" hangingPunct="1"/>
            <a:r>
              <a:rPr lang="en-US" sz="3200">
                <a:latin typeface="Times New Roman" pitchFamily="18" charset="0"/>
              </a:rPr>
              <a:t>	  - Sử dụng phép đối rất chỉnh.</a:t>
            </a:r>
          </a:p>
          <a:p>
            <a:pPr eaLnBrk="1" hangingPunct="1"/>
            <a:r>
              <a:rPr lang="en-US" sz="3200">
                <a:latin typeface="Times New Roman" pitchFamily="18" charset="0"/>
              </a:rPr>
              <a:t>     - Sử dụng nhiều động từ được rút gọn chủ ngữ tạo sự liền mạch của cảm xúc và có tính khái quát cao.</a:t>
            </a:r>
          </a:p>
          <a:p>
            <a:pPr eaLnBrk="1" hangingPunct="1"/>
            <a:r>
              <a:rPr lang="en-US" sz="3200">
                <a:latin typeface="Times New Roman" pitchFamily="18" charset="0"/>
              </a:rPr>
              <a:t>   </a:t>
            </a:r>
            <a:r>
              <a:rPr lang="en-US" sz="3200" b="1">
                <a:solidFill>
                  <a:srgbClr val="0066FF"/>
                </a:solidFill>
                <a:latin typeface="Times New Roman" pitchFamily="18" charset="0"/>
              </a:rPr>
              <a:t>2. Nội dung:</a:t>
            </a:r>
          </a:p>
          <a:p>
            <a:pPr eaLnBrk="1" hangingPunct="1"/>
            <a:r>
              <a:rPr lang="en-US" sz="3200">
                <a:latin typeface="Times New Roman" pitchFamily="18" charset="0"/>
              </a:rPr>
              <a:t>         Bài thơ thể hiện một cách nhẹ nhàng mà thấm thía tình yêu quê hương tha thiết của một người sống xa nhà trong đêm thanh tĩnh.</a:t>
            </a:r>
          </a:p>
          <a:p>
            <a:pPr eaLnBrk="1" hangingPunct="1"/>
            <a:r>
              <a:rPr lang="en-US" sz="3200">
                <a:latin typeface="Times New Roman" pitchFamily="18" charset="0"/>
              </a:rPr>
              <a:t>       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endParaRPr lang="en-US" sz="3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5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14340" name="Oval 28"/>
          <p:cNvSpPr>
            <a:spLocks noChangeArrowheads="1"/>
          </p:cNvSpPr>
          <p:nvPr/>
        </p:nvSpPr>
        <p:spPr bwMode="auto">
          <a:xfrm>
            <a:off x="3657600" y="2743200"/>
            <a:ext cx="990600" cy="838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65" name="Oval 33"/>
          <p:cNvSpPr>
            <a:spLocks noChangeArrowheads="1"/>
          </p:cNvSpPr>
          <p:nvPr/>
        </p:nvSpPr>
        <p:spPr bwMode="auto">
          <a:xfrm rot="-2100444">
            <a:off x="4086225" y="847725"/>
            <a:ext cx="2971800" cy="2054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Times New Roman" pitchFamily="18" charset="0"/>
            </a:endParaRPr>
          </a:p>
        </p:txBody>
      </p:sp>
      <p:sp>
        <p:nvSpPr>
          <p:cNvPr id="18466" name="Oval 34"/>
          <p:cNvSpPr>
            <a:spLocks noChangeArrowheads="1"/>
          </p:cNvSpPr>
          <p:nvPr/>
        </p:nvSpPr>
        <p:spPr bwMode="auto">
          <a:xfrm rot="-8406453">
            <a:off x="4038600" y="3429000"/>
            <a:ext cx="2895600" cy="2209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800">
              <a:latin typeface="Times New Roman" pitchFamily="18" charset="0"/>
            </a:endParaRPr>
          </a:p>
        </p:txBody>
      </p:sp>
      <p:sp>
        <p:nvSpPr>
          <p:cNvPr id="18467" name="Oval 35"/>
          <p:cNvSpPr>
            <a:spLocks noChangeArrowheads="1"/>
          </p:cNvSpPr>
          <p:nvPr/>
        </p:nvSpPr>
        <p:spPr bwMode="auto">
          <a:xfrm rot="1678716">
            <a:off x="914400" y="838200"/>
            <a:ext cx="3197225" cy="21320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Times New Roman" pitchFamily="18" charset="0"/>
            </a:endParaRPr>
          </a:p>
        </p:txBody>
      </p:sp>
      <p:sp>
        <p:nvSpPr>
          <p:cNvPr id="18468" name="Oval 36"/>
          <p:cNvSpPr>
            <a:spLocks noChangeArrowheads="1"/>
          </p:cNvSpPr>
          <p:nvPr/>
        </p:nvSpPr>
        <p:spPr bwMode="auto">
          <a:xfrm rot="-1885345">
            <a:off x="1023938" y="3271838"/>
            <a:ext cx="3082925" cy="213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Times New Roman" pitchFamily="18" charset="0"/>
            </a:endParaRPr>
          </a:p>
        </p:txBody>
      </p:sp>
      <p:sp>
        <p:nvSpPr>
          <p:cNvPr id="18469" name="Text Box 37"/>
          <p:cNvSpPr txBox="1">
            <a:spLocks noChangeArrowheads="1"/>
          </p:cNvSpPr>
          <p:nvPr/>
        </p:nvSpPr>
        <p:spPr bwMode="auto">
          <a:xfrm>
            <a:off x="1676400" y="152400"/>
            <a:ext cx="381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u="sng">
                <a:latin typeface="Times New Roman" pitchFamily="18" charset="0"/>
              </a:rPr>
              <a:t>Bài tập </a:t>
            </a:r>
          </a:p>
        </p:txBody>
      </p:sp>
      <p:sp>
        <p:nvSpPr>
          <p:cNvPr id="18471" name="Text Box 39"/>
          <p:cNvSpPr txBox="1">
            <a:spLocks noChangeArrowheads="1"/>
          </p:cNvSpPr>
          <p:nvPr/>
        </p:nvSpPr>
        <p:spPr bwMode="auto">
          <a:xfrm>
            <a:off x="1447800" y="1066800"/>
            <a:ext cx="31242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</a:rPr>
              <a:t>Nhân vật chủ </a:t>
            </a:r>
          </a:p>
          <a:p>
            <a:pPr eaLnBrk="1" hangingPunct="1"/>
            <a:r>
              <a:rPr lang="en-US" sz="2800">
                <a:latin typeface="Times New Roman" pitchFamily="18" charset="0"/>
              </a:rPr>
              <a:t>thể trữ tình</a:t>
            </a:r>
          </a:p>
          <a:p>
            <a:pPr eaLnBrk="1" hangingPunct="1"/>
            <a:r>
              <a:rPr lang="en-US" sz="2800">
                <a:latin typeface="Times New Roman" pitchFamily="18" charset="0"/>
              </a:rPr>
              <a:t> trong bài thơ </a:t>
            </a:r>
          </a:p>
          <a:p>
            <a:pPr eaLnBrk="1" hangingPunct="1"/>
            <a:r>
              <a:rPr lang="en-US" sz="2800">
                <a:latin typeface="Times New Roman" pitchFamily="18" charset="0"/>
              </a:rPr>
              <a:t>       là ai?</a:t>
            </a:r>
          </a:p>
          <a:p>
            <a:pPr eaLnBrk="1" hangingPunct="1"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18472" name="Text Box 40"/>
          <p:cNvSpPr txBox="1">
            <a:spLocks noChangeArrowheads="1"/>
          </p:cNvSpPr>
          <p:nvPr/>
        </p:nvSpPr>
        <p:spPr bwMode="auto">
          <a:xfrm>
            <a:off x="1676400" y="1524000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Lí Bạch</a:t>
            </a:r>
          </a:p>
        </p:txBody>
      </p:sp>
      <p:sp>
        <p:nvSpPr>
          <p:cNvPr id="18473" name="Text Box 41"/>
          <p:cNvSpPr txBox="1">
            <a:spLocks noChangeArrowheads="1"/>
          </p:cNvSpPr>
          <p:nvPr/>
        </p:nvSpPr>
        <p:spPr bwMode="auto">
          <a:xfrm>
            <a:off x="4495800" y="990600"/>
            <a:ext cx="2514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</a:rPr>
              <a:t>      Lí Bạch là</a:t>
            </a:r>
          </a:p>
          <a:p>
            <a:pPr eaLnBrk="1" hangingPunct="1"/>
            <a:r>
              <a:rPr lang="en-US" sz="2800">
                <a:latin typeface="Times New Roman" pitchFamily="18" charset="0"/>
              </a:rPr>
              <a:t>nhà thơ Trung Quốc triều </a:t>
            </a:r>
          </a:p>
          <a:p>
            <a:pPr eaLnBrk="1" hangingPunct="1"/>
            <a:r>
              <a:rPr lang="en-US" sz="2800">
                <a:latin typeface="Times New Roman" pitchFamily="18" charset="0"/>
              </a:rPr>
              <a:t>Đại nào?</a:t>
            </a:r>
          </a:p>
        </p:txBody>
      </p:sp>
      <p:sp>
        <p:nvSpPr>
          <p:cNvPr id="18474" name="Text Box 42"/>
          <p:cNvSpPr txBox="1">
            <a:spLocks noChangeArrowheads="1"/>
          </p:cNvSpPr>
          <p:nvPr/>
        </p:nvSpPr>
        <p:spPr bwMode="auto">
          <a:xfrm>
            <a:off x="4495800" y="1524000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Nhà Đường</a:t>
            </a:r>
          </a:p>
        </p:txBody>
      </p:sp>
      <p:sp>
        <p:nvSpPr>
          <p:cNvPr id="18476" name="Text Box 44"/>
          <p:cNvSpPr txBox="1">
            <a:spLocks noChangeArrowheads="1"/>
          </p:cNvSpPr>
          <p:nvPr/>
        </p:nvSpPr>
        <p:spPr bwMode="auto">
          <a:xfrm>
            <a:off x="1295400" y="3505200"/>
            <a:ext cx="27432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</a:rPr>
              <a:t>        Biện pháp      nghệ thuật nào</a:t>
            </a:r>
          </a:p>
          <a:p>
            <a:pPr eaLnBrk="1" hangingPunct="1"/>
            <a:r>
              <a:rPr lang="en-US" sz="2800">
                <a:latin typeface="Times New Roman" pitchFamily="18" charset="0"/>
              </a:rPr>
              <a:t>tiêu biểu nhất?</a:t>
            </a:r>
          </a:p>
          <a:p>
            <a:pPr eaLnBrk="1" hangingPunct="1"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14351" name="Text Box 45"/>
          <p:cNvSpPr txBox="1">
            <a:spLocks noChangeArrowheads="1"/>
          </p:cNvSpPr>
          <p:nvPr/>
        </p:nvSpPr>
        <p:spPr bwMode="auto">
          <a:xfrm>
            <a:off x="1622425" y="3802063"/>
            <a:ext cx="2263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8478" name="Text Box 46"/>
          <p:cNvSpPr txBox="1">
            <a:spLocks noChangeArrowheads="1"/>
          </p:cNvSpPr>
          <p:nvPr/>
        </p:nvSpPr>
        <p:spPr bwMode="auto">
          <a:xfrm>
            <a:off x="1524000" y="3886200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Phép đối</a:t>
            </a:r>
          </a:p>
        </p:txBody>
      </p:sp>
      <p:sp>
        <p:nvSpPr>
          <p:cNvPr id="18479" name="Text Box 47"/>
          <p:cNvSpPr txBox="1">
            <a:spLocks noChangeArrowheads="1"/>
          </p:cNvSpPr>
          <p:nvPr/>
        </p:nvSpPr>
        <p:spPr bwMode="auto">
          <a:xfrm>
            <a:off x="4495800" y="3810000"/>
            <a:ext cx="2743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</a:rPr>
              <a:t>Tĩnh dạ tứ</a:t>
            </a:r>
          </a:p>
          <a:p>
            <a:pPr eaLnBrk="1" hangingPunct="1"/>
            <a:r>
              <a:rPr lang="en-US" sz="2800">
                <a:latin typeface="Times New Roman" pitchFamily="18" charset="0"/>
              </a:rPr>
              <a:t>Thuộc thể thơ nào?</a:t>
            </a:r>
          </a:p>
        </p:txBody>
      </p:sp>
      <p:sp>
        <p:nvSpPr>
          <p:cNvPr id="18480" name="Text Box 48"/>
          <p:cNvSpPr txBox="1">
            <a:spLocks noChangeArrowheads="1"/>
          </p:cNvSpPr>
          <p:nvPr/>
        </p:nvSpPr>
        <p:spPr bwMode="auto">
          <a:xfrm>
            <a:off x="4648200" y="4191000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Cổ thể</a:t>
            </a:r>
          </a:p>
        </p:txBody>
      </p:sp>
    </p:spTree>
    <p:extLst>
      <p:ext uri="{BB962C8B-B14F-4D97-AF65-F5344CB8AC3E}">
        <p14:creationId xmlns:p14="http://schemas.microsoft.com/office/powerpoint/2010/main" val="337041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8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8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18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5" grpId="0" animBg="1"/>
      <p:bldP spid="18466" grpId="0" animBg="1"/>
      <p:bldP spid="18467" grpId="0" animBg="1"/>
      <p:bldP spid="18468" grpId="0" animBg="1"/>
      <p:bldP spid="18469" grpId="0"/>
      <p:bldP spid="18471" grpId="0"/>
      <p:bldP spid="18471" grpId="1"/>
      <p:bldP spid="18472" grpId="0"/>
      <p:bldP spid="18473" grpId="0"/>
      <p:bldP spid="18473" grpId="1"/>
      <p:bldP spid="18474" grpId="0"/>
      <p:bldP spid="18476" grpId="0"/>
      <p:bldP spid="18476" grpId="1"/>
      <p:bldP spid="18478" grpId="0"/>
      <p:bldP spid="18479" grpId="0"/>
      <p:bldP spid="18479" grpId="1"/>
      <p:bldP spid="184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-900113" y="2492375"/>
            <a:ext cx="3816351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2268538" y="260350"/>
            <a:ext cx="5184775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Nguyệt</a:t>
            </a:r>
            <a:r>
              <a:rPr lang="en-US" sz="3600" b="1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3600" b="1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600" b="1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chước</a:t>
            </a:r>
            <a:endParaRPr lang="en-US" sz="3600" b="1" kern="10" dirty="0" smtClean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1331913" y="908050"/>
            <a:ext cx="6985000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NI-Free"/>
              </a:rPr>
              <a:t>(</a:t>
            </a:r>
            <a:r>
              <a:rPr lang="en-US" sz="3600" b="1" kern="10" dirty="0" err="1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NI-Free"/>
              </a:rPr>
              <a:t>Một</a:t>
            </a:r>
            <a:r>
              <a:rPr lang="en-US" sz="3600" b="1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NI-Free"/>
              </a:rPr>
              <a:t> </a:t>
            </a:r>
            <a:r>
              <a:rPr lang="en-US" sz="3600" b="1" kern="10" dirty="0" err="1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NI-Free"/>
              </a:rPr>
              <a:t>mình</a:t>
            </a:r>
            <a:r>
              <a:rPr lang="en-US" sz="3600" b="1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NI-Free"/>
              </a:rPr>
              <a:t> </a:t>
            </a:r>
            <a:r>
              <a:rPr lang="en-US" sz="3600" b="1" kern="10" dirty="0" err="1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NI-Free"/>
              </a:rPr>
              <a:t>uống</a:t>
            </a:r>
            <a:r>
              <a:rPr lang="en-US" sz="3600" b="1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NI-Free"/>
              </a:rPr>
              <a:t> </a:t>
            </a:r>
            <a:r>
              <a:rPr lang="en-US" sz="3600" b="1" kern="10" dirty="0" err="1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NI-Free"/>
              </a:rPr>
              <a:t>rượu</a:t>
            </a:r>
            <a:r>
              <a:rPr lang="en-US" sz="3600" b="1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NI-Free"/>
              </a:rPr>
              <a:t> </a:t>
            </a:r>
            <a:r>
              <a:rPr lang="en-US" sz="3600" b="1" kern="10" dirty="0" err="1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NI-Free"/>
              </a:rPr>
              <a:t>dưới</a:t>
            </a:r>
            <a:r>
              <a:rPr lang="en-US" sz="3600" b="1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NI-Free"/>
              </a:rPr>
              <a:t> </a:t>
            </a:r>
            <a:r>
              <a:rPr lang="en-US" sz="3600" b="1" kern="10" dirty="0" err="1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NI-Free"/>
              </a:rPr>
              <a:t>trăng</a:t>
            </a:r>
            <a:r>
              <a:rPr lang="en-US" sz="3600" b="1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NI-Free"/>
              </a:rPr>
              <a:t>)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011863" y="1700213"/>
            <a:ext cx="28082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Lí Bạch -</a:t>
            </a:r>
            <a:endParaRPr lang="vi-VN" sz="2800" b="1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23850" y="2349500"/>
            <a:ext cx="381635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33CCFF"/>
                </a:solidFill>
              </a:rPr>
              <a:t>Vườn</a:t>
            </a:r>
            <a:r>
              <a:rPr lang="en-US" sz="2400" dirty="0" smtClean="0">
                <a:solidFill>
                  <a:srgbClr val="33CCFF"/>
                </a:solidFill>
              </a:rPr>
              <a:t> </a:t>
            </a:r>
            <a:r>
              <a:rPr lang="en-US" sz="2400" dirty="0" err="1" smtClean="0">
                <a:solidFill>
                  <a:srgbClr val="33CCFF"/>
                </a:solidFill>
              </a:rPr>
              <a:t>hoa</a:t>
            </a:r>
            <a:r>
              <a:rPr lang="en-US" sz="2400" dirty="0" smtClean="0">
                <a:solidFill>
                  <a:srgbClr val="33CCFF"/>
                </a:solidFill>
              </a:rPr>
              <a:t> </a:t>
            </a:r>
            <a:r>
              <a:rPr lang="en-US" sz="2400" dirty="0" err="1" smtClean="0">
                <a:solidFill>
                  <a:srgbClr val="33CCFF"/>
                </a:solidFill>
              </a:rPr>
              <a:t>với</a:t>
            </a:r>
            <a:r>
              <a:rPr lang="en-US" sz="2400" dirty="0" smtClean="0">
                <a:solidFill>
                  <a:srgbClr val="33CCFF"/>
                </a:solidFill>
              </a:rPr>
              <a:t> </a:t>
            </a:r>
            <a:r>
              <a:rPr lang="en-US" sz="2400" dirty="0" err="1" smtClean="0">
                <a:solidFill>
                  <a:srgbClr val="33CCFF"/>
                </a:solidFill>
              </a:rPr>
              <a:t>bầu</a:t>
            </a:r>
            <a:r>
              <a:rPr lang="en-US" sz="2400" dirty="0" smtClean="0">
                <a:solidFill>
                  <a:srgbClr val="33CCFF"/>
                </a:solidFill>
              </a:rPr>
              <a:t> </a:t>
            </a:r>
            <a:r>
              <a:rPr lang="en-US" sz="2400" dirty="0" err="1" smtClean="0">
                <a:solidFill>
                  <a:srgbClr val="33CCFF"/>
                </a:solidFill>
              </a:rPr>
              <a:t>rượu</a:t>
            </a:r>
            <a:endParaRPr lang="en-US" sz="2400" dirty="0" smtClean="0">
              <a:solidFill>
                <a:srgbClr val="33CC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33CCFF"/>
                </a:solidFill>
              </a:rPr>
              <a:t>Không</a:t>
            </a:r>
            <a:r>
              <a:rPr lang="en-US" sz="2400" dirty="0" smtClean="0">
                <a:solidFill>
                  <a:srgbClr val="33CCFF"/>
                </a:solidFill>
              </a:rPr>
              <a:t> </a:t>
            </a:r>
            <a:r>
              <a:rPr lang="en-US" sz="2400" dirty="0" err="1" smtClean="0">
                <a:solidFill>
                  <a:srgbClr val="33CCFF"/>
                </a:solidFill>
              </a:rPr>
              <a:t>bạn</a:t>
            </a:r>
            <a:r>
              <a:rPr lang="en-US" sz="2400" dirty="0" smtClean="0">
                <a:solidFill>
                  <a:srgbClr val="33CCFF"/>
                </a:solidFill>
              </a:rPr>
              <a:t>, </a:t>
            </a:r>
            <a:r>
              <a:rPr lang="en-US" sz="2400" dirty="0" err="1" smtClean="0">
                <a:solidFill>
                  <a:srgbClr val="33CCFF"/>
                </a:solidFill>
              </a:rPr>
              <a:t>uống</a:t>
            </a:r>
            <a:r>
              <a:rPr lang="en-US" sz="2400" dirty="0" smtClean="0">
                <a:solidFill>
                  <a:srgbClr val="33CCFF"/>
                </a:solidFill>
              </a:rPr>
              <a:t> </a:t>
            </a:r>
            <a:r>
              <a:rPr lang="en-US" sz="2400" dirty="0" err="1" smtClean="0">
                <a:solidFill>
                  <a:srgbClr val="33CCFF"/>
                </a:solidFill>
              </a:rPr>
              <a:t>mình</a:t>
            </a:r>
            <a:r>
              <a:rPr lang="en-US" sz="2400" dirty="0" smtClean="0">
                <a:solidFill>
                  <a:srgbClr val="33CCFF"/>
                </a:solidFill>
              </a:rPr>
              <a:t> ta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33CCFF"/>
                </a:solidFill>
              </a:rPr>
              <a:t>Mời</a:t>
            </a:r>
            <a:r>
              <a:rPr lang="en-US" sz="2400" dirty="0" smtClean="0">
                <a:solidFill>
                  <a:srgbClr val="33CCFF"/>
                </a:solidFill>
              </a:rPr>
              <a:t> </a:t>
            </a:r>
            <a:r>
              <a:rPr lang="en-US" sz="2400" dirty="0" err="1" smtClean="0">
                <a:solidFill>
                  <a:srgbClr val="33CCFF"/>
                </a:solidFill>
              </a:rPr>
              <a:t>trăng</a:t>
            </a:r>
            <a:r>
              <a:rPr lang="en-US" sz="2400" dirty="0" smtClean="0">
                <a:solidFill>
                  <a:srgbClr val="33CCFF"/>
                </a:solidFill>
              </a:rPr>
              <a:t> </a:t>
            </a:r>
            <a:r>
              <a:rPr lang="en-US" sz="2400" dirty="0" err="1" smtClean="0">
                <a:solidFill>
                  <a:srgbClr val="33CCFF"/>
                </a:solidFill>
              </a:rPr>
              <a:t>cùng</a:t>
            </a:r>
            <a:r>
              <a:rPr lang="en-US" sz="2400" dirty="0" smtClean="0">
                <a:solidFill>
                  <a:srgbClr val="33CCFF"/>
                </a:solidFill>
              </a:rPr>
              <a:t> </a:t>
            </a:r>
            <a:r>
              <a:rPr lang="en-US" sz="2400" dirty="0" err="1" smtClean="0">
                <a:solidFill>
                  <a:srgbClr val="33CCFF"/>
                </a:solidFill>
              </a:rPr>
              <a:t>nâng</a:t>
            </a:r>
            <a:r>
              <a:rPr lang="en-US" sz="2400" dirty="0" smtClean="0">
                <a:solidFill>
                  <a:srgbClr val="33CCFF"/>
                </a:solidFill>
              </a:rPr>
              <a:t> </a:t>
            </a:r>
            <a:r>
              <a:rPr lang="en-US" sz="2400" dirty="0" err="1" smtClean="0">
                <a:solidFill>
                  <a:srgbClr val="33CCFF"/>
                </a:solidFill>
              </a:rPr>
              <a:t>chén</a:t>
            </a:r>
            <a:endParaRPr lang="en-US" sz="2400" dirty="0" smtClean="0">
              <a:solidFill>
                <a:srgbClr val="33CC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33CCFF"/>
                </a:solidFill>
              </a:rPr>
              <a:t>Với</a:t>
            </a:r>
            <a:r>
              <a:rPr lang="en-US" sz="2400" dirty="0" smtClean="0">
                <a:solidFill>
                  <a:srgbClr val="33CCFF"/>
                </a:solidFill>
              </a:rPr>
              <a:t> </a:t>
            </a:r>
            <a:r>
              <a:rPr lang="en-US" sz="2400" dirty="0" err="1" smtClean="0">
                <a:solidFill>
                  <a:srgbClr val="33CCFF"/>
                </a:solidFill>
              </a:rPr>
              <a:t>bóng</a:t>
            </a:r>
            <a:r>
              <a:rPr lang="en-US" sz="2400" dirty="0" smtClean="0">
                <a:solidFill>
                  <a:srgbClr val="33CCFF"/>
                </a:solidFill>
              </a:rPr>
              <a:t> </a:t>
            </a:r>
            <a:r>
              <a:rPr lang="en-US" sz="2400" dirty="0" err="1" smtClean="0">
                <a:solidFill>
                  <a:srgbClr val="33CCFF"/>
                </a:solidFill>
              </a:rPr>
              <a:t>nữa</a:t>
            </a:r>
            <a:r>
              <a:rPr lang="en-US" sz="2400" dirty="0" smtClean="0">
                <a:solidFill>
                  <a:srgbClr val="33CCFF"/>
                </a:solidFill>
              </a:rPr>
              <a:t> </a:t>
            </a:r>
            <a:r>
              <a:rPr lang="en-US" sz="2400" dirty="0" err="1" smtClean="0">
                <a:solidFill>
                  <a:srgbClr val="33CCFF"/>
                </a:solidFill>
              </a:rPr>
              <a:t>thành</a:t>
            </a:r>
            <a:r>
              <a:rPr lang="en-US" sz="2400" dirty="0" smtClean="0">
                <a:solidFill>
                  <a:srgbClr val="33CCFF"/>
                </a:solidFill>
              </a:rPr>
              <a:t> </a:t>
            </a:r>
            <a:r>
              <a:rPr lang="en-US" sz="2400" dirty="0" err="1" smtClean="0">
                <a:solidFill>
                  <a:srgbClr val="33CCFF"/>
                </a:solidFill>
              </a:rPr>
              <a:t>ba</a:t>
            </a:r>
            <a:endParaRPr lang="en-US" sz="2400" dirty="0" smtClean="0">
              <a:solidFill>
                <a:srgbClr val="33CC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33CCFF"/>
                </a:solidFill>
              </a:rPr>
              <a:t>Trăng</a:t>
            </a:r>
            <a:r>
              <a:rPr lang="en-US" sz="2400" dirty="0" smtClean="0">
                <a:solidFill>
                  <a:srgbClr val="33CCFF"/>
                </a:solidFill>
              </a:rPr>
              <a:t> </a:t>
            </a:r>
            <a:r>
              <a:rPr lang="en-US" sz="2400" dirty="0" err="1" smtClean="0">
                <a:solidFill>
                  <a:srgbClr val="33CCFF"/>
                </a:solidFill>
              </a:rPr>
              <a:t>nào</a:t>
            </a:r>
            <a:r>
              <a:rPr lang="en-US" sz="2400" dirty="0" smtClean="0">
                <a:solidFill>
                  <a:srgbClr val="33CCFF"/>
                </a:solidFill>
              </a:rPr>
              <a:t> </a:t>
            </a:r>
            <a:r>
              <a:rPr lang="en-US" sz="2400" dirty="0" err="1" smtClean="0">
                <a:solidFill>
                  <a:srgbClr val="33CCFF"/>
                </a:solidFill>
              </a:rPr>
              <a:t>đâu</a:t>
            </a:r>
            <a:r>
              <a:rPr lang="en-US" sz="2400" dirty="0" smtClean="0">
                <a:solidFill>
                  <a:srgbClr val="33CCFF"/>
                </a:solidFill>
              </a:rPr>
              <a:t> </a:t>
            </a:r>
            <a:r>
              <a:rPr lang="en-US" sz="2400" dirty="0" err="1" smtClean="0">
                <a:solidFill>
                  <a:srgbClr val="33CCFF"/>
                </a:solidFill>
              </a:rPr>
              <a:t>biết</a:t>
            </a:r>
            <a:r>
              <a:rPr lang="en-US" sz="2400" dirty="0" smtClean="0">
                <a:solidFill>
                  <a:srgbClr val="33CCFF"/>
                </a:solidFill>
              </a:rPr>
              <a:t> </a:t>
            </a:r>
            <a:r>
              <a:rPr lang="en-US" sz="2400" dirty="0" err="1" smtClean="0">
                <a:solidFill>
                  <a:srgbClr val="33CCFF"/>
                </a:solidFill>
              </a:rPr>
              <a:t>uống</a:t>
            </a:r>
            <a:endParaRPr lang="en-US" sz="2400" dirty="0" smtClean="0">
              <a:solidFill>
                <a:srgbClr val="33CC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33CCFF"/>
                </a:solidFill>
              </a:rPr>
              <a:t>Bóng</a:t>
            </a:r>
            <a:r>
              <a:rPr lang="en-US" sz="2400" dirty="0" smtClean="0">
                <a:solidFill>
                  <a:srgbClr val="33CCFF"/>
                </a:solidFill>
              </a:rPr>
              <a:t> </a:t>
            </a:r>
            <a:r>
              <a:rPr lang="en-US" sz="2400" dirty="0" err="1" smtClean="0">
                <a:solidFill>
                  <a:srgbClr val="33CCFF"/>
                </a:solidFill>
              </a:rPr>
              <a:t>theo</a:t>
            </a:r>
            <a:r>
              <a:rPr lang="en-US" sz="2400" dirty="0" smtClean="0">
                <a:solidFill>
                  <a:srgbClr val="33CCFF"/>
                </a:solidFill>
              </a:rPr>
              <a:t> ta </a:t>
            </a:r>
            <a:r>
              <a:rPr lang="en-US" sz="2400" dirty="0" err="1" smtClean="0">
                <a:solidFill>
                  <a:srgbClr val="33CCFF"/>
                </a:solidFill>
              </a:rPr>
              <a:t>mặn</a:t>
            </a:r>
            <a:r>
              <a:rPr lang="en-US" sz="2400" dirty="0" smtClean="0">
                <a:solidFill>
                  <a:srgbClr val="33CCFF"/>
                </a:solidFill>
              </a:rPr>
              <a:t> </a:t>
            </a:r>
            <a:r>
              <a:rPr lang="en-US" sz="2400" dirty="0" err="1" smtClean="0">
                <a:solidFill>
                  <a:srgbClr val="33CCFF"/>
                </a:solidFill>
              </a:rPr>
              <a:t>mà</a:t>
            </a:r>
            <a:endParaRPr lang="en-US" sz="2400" dirty="0" smtClean="0">
              <a:solidFill>
                <a:srgbClr val="33CC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33CCFF"/>
                </a:solidFill>
              </a:rPr>
              <a:t>Cùng</a:t>
            </a:r>
            <a:r>
              <a:rPr lang="en-US" sz="2400" dirty="0" smtClean="0">
                <a:solidFill>
                  <a:srgbClr val="33CCFF"/>
                </a:solidFill>
              </a:rPr>
              <a:t> </a:t>
            </a:r>
            <a:r>
              <a:rPr lang="en-US" sz="2400" dirty="0" err="1" smtClean="0">
                <a:solidFill>
                  <a:srgbClr val="33CCFF"/>
                </a:solidFill>
              </a:rPr>
              <a:t>trăng</a:t>
            </a:r>
            <a:r>
              <a:rPr lang="en-US" sz="2400" dirty="0" smtClean="0">
                <a:solidFill>
                  <a:srgbClr val="33CCFF"/>
                </a:solidFill>
              </a:rPr>
              <a:t> </a:t>
            </a:r>
            <a:r>
              <a:rPr lang="en-US" sz="2400" dirty="0" err="1" smtClean="0">
                <a:solidFill>
                  <a:srgbClr val="33CCFF"/>
                </a:solidFill>
              </a:rPr>
              <a:t>bên</a:t>
            </a:r>
            <a:r>
              <a:rPr lang="en-US" sz="2400" dirty="0" smtClean="0">
                <a:solidFill>
                  <a:srgbClr val="33CCFF"/>
                </a:solidFill>
              </a:rPr>
              <a:t> </a:t>
            </a:r>
            <a:r>
              <a:rPr lang="en-US" sz="2400" dirty="0" err="1" smtClean="0">
                <a:solidFill>
                  <a:srgbClr val="33CCFF"/>
                </a:solidFill>
              </a:rPr>
              <a:t>cạnh</a:t>
            </a:r>
            <a:r>
              <a:rPr lang="en-US" sz="2400" dirty="0" smtClean="0">
                <a:solidFill>
                  <a:srgbClr val="33CCFF"/>
                </a:solidFill>
              </a:rPr>
              <a:t> </a:t>
            </a:r>
            <a:r>
              <a:rPr lang="en-US" sz="2400" dirty="0" err="1" smtClean="0">
                <a:solidFill>
                  <a:srgbClr val="33CCFF"/>
                </a:solidFill>
              </a:rPr>
              <a:t>bóng</a:t>
            </a:r>
            <a:endParaRPr lang="vi-VN" sz="2400" dirty="0" smtClean="0">
              <a:solidFill>
                <a:srgbClr val="33CCFF"/>
              </a:solidFill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148263" y="2349500"/>
            <a:ext cx="39957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33CCFF"/>
                </a:solidFill>
              </a:rPr>
              <a:t>Vui xuân thật thiết tha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33CCFF"/>
                </a:solidFill>
              </a:rPr>
              <a:t>Trăng mơ nhìn ta hát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33CCFF"/>
                </a:solidFill>
              </a:rPr>
              <a:t>Ta múa, bóng nghiêng qua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33CCFF"/>
                </a:solidFill>
              </a:rPr>
              <a:t>Cùng vui khi tỉnh rượu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33CCFF"/>
                </a:solidFill>
              </a:rPr>
              <a:t>Hết say người chia xa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33CCFF"/>
                </a:solidFill>
              </a:rPr>
              <a:t>Kết thân tình thắm thiết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33CCFF"/>
                </a:solidFill>
              </a:rPr>
              <a:t>Hò hẹn bến Ngân qua.</a:t>
            </a:r>
            <a:endParaRPr lang="vi-VN" sz="2400" smtClean="0">
              <a:solidFill>
                <a:srgbClr val="33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15266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81600" y="1447800"/>
            <a:ext cx="3581400" cy="3810000"/>
          </a:xfr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just">
              <a:spcBef>
                <a:spcPct val="60000"/>
              </a:spcBef>
              <a:buFontTx/>
              <a:buNone/>
            </a:pPr>
            <a:r>
              <a:rPr lang="en-US" b="1">
                <a:solidFill>
                  <a:srgbClr val="0000CC"/>
                </a:solidFill>
              </a:rPr>
              <a:t>        Qua hai bài thơ: “Vọng Lư Sơn bộc bố” và “Tĩnh dạ tứ”, em cảm nhận gì về tâm hồn của Thi tiên Lí Bạch?</a:t>
            </a:r>
          </a:p>
          <a:p>
            <a:pPr marL="0" indent="0">
              <a:spcBef>
                <a:spcPct val="60000"/>
              </a:spcBef>
              <a:buFontTx/>
              <a:buNone/>
            </a:pPr>
            <a:endParaRPr lang="en-US" sz="2800" b="1">
              <a:solidFill>
                <a:srgbClr val="0000CC"/>
              </a:solidFill>
              <a:latin typeface=".VnArial" pitchFamily="34" charset="0"/>
            </a:endParaRPr>
          </a:p>
        </p:txBody>
      </p:sp>
      <p:pic>
        <p:nvPicPr>
          <p:cNvPr id="65541" name="Picture 5" descr="P2010041617123020574321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4648200" cy="6781800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25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476250"/>
            <a:ext cx="8229600" cy="59769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solidFill>
                <a:srgbClr val="3333FF"/>
              </a:solidFill>
              <a:latin typeface="VNI-Times" pitchFamily="2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solidFill>
                  <a:srgbClr val="3333FF"/>
                </a:solidFill>
                <a:latin typeface="Times New Roman" pitchFamily="18" charset="0"/>
              </a:rPr>
              <a:t>Thử dịch bài thơ “Tĩnh dạ tứ” theo thể lục bát.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latin typeface="VNI-Times" pitchFamily="2" charset="0"/>
              </a:rPr>
              <a:t>          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Đầu giường trăng sáng chan hòa,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FF0000"/>
                </a:solidFill>
                <a:latin typeface="VNI-Times" pitchFamily="2" charset="0"/>
              </a:rPr>
              <a:t>    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Trăng lan mặt đất ngỡ là sương đêm.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FF0000"/>
                </a:solidFill>
                <a:latin typeface="VNI-Times" pitchFamily="2" charset="0"/>
              </a:rPr>
              <a:t>          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Ngẩng đầu trăng tỏa êm đềm,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FF0000"/>
                </a:solidFill>
                <a:latin typeface="VNI-Times" pitchFamily="2" charset="0"/>
              </a:rPr>
              <a:t>    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Cúi đầu da diết nhớ miền quê xưa.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solidFill>
                <a:srgbClr val="FF0000"/>
              </a:solidFill>
              <a:latin typeface="VNI-Times" pitchFamily="2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FF0000"/>
                </a:solidFill>
                <a:latin typeface="VNI-Times" pitchFamily="2" charset="0"/>
              </a:rPr>
              <a:t>				   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Trước giường ngắm ánh trăng soi,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FF0000"/>
                </a:solidFill>
                <a:latin typeface="VNI-Times" pitchFamily="2" charset="0"/>
              </a:rPr>
              <a:t>                                  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Ngỡ là mặt đất sương rơi nhẹ nhàng.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FF0000"/>
                </a:solidFill>
                <a:latin typeface="VNI-Times" pitchFamily="2" charset="0"/>
              </a:rPr>
              <a:t>                                       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Ngẩng đầu thấy ánh trăng vàng,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FF0000"/>
                </a:solidFill>
                <a:latin typeface="VNI-Times" pitchFamily="2" charset="0"/>
              </a:rPr>
              <a:t>                                  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Cúi đầu thương nhớ vô vàn cố hương.</a:t>
            </a:r>
          </a:p>
        </p:txBody>
      </p:sp>
    </p:spTree>
    <p:extLst>
      <p:ext uri="{BB962C8B-B14F-4D97-AF65-F5344CB8AC3E}">
        <p14:creationId xmlns:p14="http://schemas.microsoft.com/office/powerpoint/2010/main" val="333520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4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4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4" descr="NGĂM 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29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1905000" y="2209800"/>
            <a:ext cx="6172200" cy="1905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Cảm </a:t>
            </a:r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nghĩ trong đêm thanh </a:t>
            </a:r>
            <a:r>
              <a:rPr lang="vi-VN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tĩnh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2895600" y="3962400"/>
            <a:ext cx="4495800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                                  </a:t>
            </a: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LÍ BẠCH 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0668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 37:</a:t>
            </a:r>
            <a:endParaRPr lang="en-US" sz="3200" b="1" u="sng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28956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prstClr val="black"/>
                </a:solidFill>
              </a:rPr>
              <a:t>    </a:t>
            </a:r>
            <a:r>
              <a:rPr lang="en-US" sz="3200" b="1" smtClean="0">
                <a:solidFill>
                  <a:srgbClr val="002060"/>
                </a:solidFill>
              </a:rPr>
              <a:t>( Tĩnh dạ tứ )</a:t>
            </a:r>
            <a:endParaRPr lang="en-US" sz="32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11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308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6" name="Picture 10" descr="doquyen%2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838200" y="1828800"/>
            <a:ext cx="7772400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Học thuộc bài thơ và nội dung.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2. Soạn bài Hồi hương ngẫu thư: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+ Thể loại, tìm hiểu về tác giả, tác phẩm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2743200" y="609600"/>
            <a:ext cx="3581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</a:rPr>
              <a:t>Hướng dẫn về nhà:</a:t>
            </a:r>
          </a:p>
        </p:txBody>
      </p:sp>
    </p:spTree>
    <p:extLst>
      <p:ext uri="{BB962C8B-B14F-4D97-AF65-F5344CB8AC3E}">
        <p14:creationId xmlns:p14="http://schemas.microsoft.com/office/powerpoint/2010/main" val="64151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9" grpId="0"/>
      <p:bldP spid="3278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240px-Libai_touxi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3824288" cy="55626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19800"/>
            <a:ext cx="3276600" cy="685800"/>
          </a:xfrm>
          <a:noFill/>
          <a:ln/>
        </p:spPr>
        <p:txBody>
          <a:bodyPr/>
          <a:lstStyle/>
          <a:p>
            <a:r>
              <a:rPr lang="en-US" sz="2600" b="1">
                <a:latin typeface=".VnTime" pitchFamily="34" charset="0"/>
              </a:rPr>
              <a:t>LÝ B¹ch (701-762)</a:t>
            </a: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724400" y="914400"/>
            <a:ext cx="4114800" cy="5410200"/>
          </a:xfrm>
          <a:noFill/>
          <a:ln/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en-US" sz="2400" dirty="0">
                <a:latin typeface=".VnTime" pitchFamily="34" charset="0"/>
              </a:rPr>
              <a:t>-  ¤</a:t>
            </a:r>
            <a:r>
              <a:rPr lang="en-US" sz="2400" dirty="0" err="1">
                <a:latin typeface=".VnTime" pitchFamily="34" charset="0"/>
              </a:rPr>
              <a:t>ng</a:t>
            </a:r>
            <a:r>
              <a:rPr lang="en-US" sz="2400" dirty="0">
                <a:latin typeface=".VnTime" pitchFamily="34" charset="0"/>
              </a:rPr>
              <a:t> lµ </a:t>
            </a:r>
            <a:r>
              <a:rPr lang="en-US" sz="2400" dirty="0" err="1">
                <a:latin typeface=".VnTime" pitchFamily="34" charset="0"/>
              </a:rPr>
              <a:t>nh</a:t>
            </a:r>
            <a:r>
              <a:rPr lang="en-US" sz="2400" dirty="0">
                <a:latin typeface=".VnTime" pitchFamily="34" charset="0"/>
              </a:rPr>
              <a:t>µ </a:t>
            </a:r>
            <a:r>
              <a:rPr lang="en-US" sz="2400" dirty="0" err="1">
                <a:latin typeface=".VnTime" pitchFamily="34" charset="0"/>
              </a:rPr>
              <a:t>th</a:t>
            </a:r>
            <a:r>
              <a:rPr lang="en-US" sz="2400" dirty="0">
                <a:latin typeface=".VnTime" pitchFamily="34" charset="0"/>
              </a:rPr>
              <a:t>¬ </a:t>
            </a:r>
            <a:r>
              <a:rPr lang="en-US" sz="2400" dirty="0" err="1">
                <a:latin typeface=".VnTime" pitchFamily="34" charset="0"/>
              </a:rPr>
              <a:t>næi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tiÕng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cña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Trung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Quèc</a:t>
            </a:r>
            <a:r>
              <a:rPr lang="en-US" sz="2400" dirty="0">
                <a:latin typeface=".VnTime" pitchFamily="34" charset="0"/>
              </a:rPr>
              <a:t> ®</a:t>
            </a:r>
            <a:r>
              <a:rPr lang="en-US" sz="2400" dirty="0" err="1">
                <a:latin typeface=".VnTime" pitchFamily="34" charset="0"/>
              </a:rPr>
              <a:t>êi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nh</a:t>
            </a:r>
            <a:r>
              <a:rPr lang="en-US" sz="2400" dirty="0">
                <a:latin typeface=".VnTime" pitchFamily="34" charset="0"/>
              </a:rPr>
              <a:t>µ </a:t>
            </a:r>
            <a:r>
              <a:rPr lang="en-US" sz="2400" dirty="0" smtClean="0">
                <a:latin typeface=".VnTime" pitchFamily="34" charset="0"/>
              </a:rPr>
              <a:t>§­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dirty="0" err="1" smtClean="0">
                <a:latin typeface=".VnTime" pitchFamily="34" charset="0"/>
              </a:rPr>
              <a:t>­êng</a:t>
            </a:r>
            <a:r>
              <a:rPr lang="en-US" sz="2400" dirty="0">
                <a:latin typeface=".VnTime" pitchFamily="34" charset="0"/>
              </a:rPr>
              <a:t>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n-US" sz="2400" dirty="0">
                <a:latin typeface=".VnTime" pitchFamily="34" charset="0"/>
              </a:rPr>
              <a:t>-  </a:t>
            </a:r>
            <a:r>
              <a:rPr lang="en-US" sz="2400" dirty="0" smtClean="0">
                <a:latin typeface=".VnTime" pitchFamily="34" charset="0"/>
              </a:rPr>
              <a:t>§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dirty="0" err="1" smtClean="0">
                <a:latin typeface=".VnTime" pitchFamily="34" charset="0"/>
              </a:rPr>
              <a:t>­îc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mÖnh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danh</a:t>
            </a:r>
            <a:r>
              <a:rPr lang="en-US" sz="2400" dirty="0">
                <a:latin typeface=".VnTime" pitchFamily="34" charset="0"/>
              </a:rPr>
              <a:t> lµ “</a:t>
            </a:r>
            <a:r>
              <a:rPr lang="en-US" sz="2400" dirty="0" err="1">
                <a:latin typeface=".VnTime" pitchFamily="34" charset="0"/>
              </a:rPr>
              <a:t>thi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tiªn</a:t>
            </a:r>
            <a:r>
              <a:rPr lang="en-US" sz="2400" dirty="0">
                <a:latin typeface=".VnTime" pitchFamily="34" charset="0"/>
              </a:rPr>
              <a:t>”, </a:t>
            </a:r>
            <a:r>
              <a:rPr lang="en-US" sz="2400" dirty="0" err="1">
                <a:latin typeface=".VnTime" pitchFamily="34" charset="0"/>
              </a:rPr>
              <a:t>tÝnh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t×nh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phãng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kho¸ng</a:t>
            </a:r>
            <a:r>
              <a:rPr lang="en-US" sz="2400" dirty="0">
                <a:latin typeface=".VnTime" pitchFamily="34" charset="0"/>
              </a:rPr>
              <a:t>, </a:t>
            </a:r>
            <a:r>
              <a:rPr lang="en-US" sz="2400" dirty="0" err="1">
                <a:latin typeface=".VnTime" pitchFamily="34" charset="0"/>
              </a:rPr>
              <a:t>t©m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hån</a:t>
            </a:r>
            <a:r>
              <a:rPr lang="en-US" sz="2400" dirty="0">
                <a:latin typeface=".VnTime" pitchFamily="34" charset="0"/>
              </a:rPr>
              <a:t> nh¹y </a:t>
            </a:r>
            <a:r>
              <a:rPr lang="en-US" sz="2400" dirty="0" err="1">
                <a:latin typeface=".VnTime" pitchFamily="34" charset="0"/>
              </a:rPr>
              <a:t>c¶m</a:t>
            </a:r>
            <a:r>
              <a:rPr lang="en-US" sz="2400" dirty="0">
                <a:latin typeface=".VnTime" pitchFamily="34" charset="0"/>
              </a:rPr>
              <a:t>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n-US" sz="2400" dirty="0">
                <a:latin typeface=".VnTime" pitchFamily="34" charset="0"/>
              </a:rPr>
              <a:t>-  </a:t>
            </a:r>
            <a:r>
              <a:rPr lang="en-US" sz="2400" dirty="0" err="1">
                <a:latin typeface=".VnTime" pitchFamily="34" charset="0"/>
              </a:rPr>
              <a:t>Th</a:t>
            </a:r>
            <a:r>
              <a:rPr lang="en-US" sz="2400" dirty="0">
                <a:latin typeface=".VnTime" pitchFamily="34" charset="0"/>
              </a:rPr>
              <a:t>¬ «</a:t>
            </a:r>
            <a:r>
              <a:rPr lang="en-US" sz="2400" dirty="0" err="1">
                <a:latin typeface=".VnTime" pitchFamily="34" charset="0"/>
              </a:rPr>
              <a:t>ng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khi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th</a:t>
            </a:r>
            <a:r>
              <a:rPr lang="en-US" sz="2400" dirty="0">
                <a:latin typeface=".VnTime" pitchFamily="34" charset="0"/>
              </a:rPr>
              <a:t>× </a:t>
            </a:r>
            <a:r>
              <a:rPr lang="en-US" sz="2400" dirty="0" err="1">
                <a:latin typeface=".VnTime" pitchFamily="34" charset="0"/>
              </a:rPr>
              <a:t>l·ng</a:t>
            </a:r>
            <a:r>
              <a:rPr lang="en-US" sz="2400" dirty="0">
                <a:latin typeface=".VnTime" pitchFamily="34" charset="0"/>
              </a:rPr>
              <a:t> m¹n bay </a:t>
            </a:r>
            <a:r>
              <a:rPr lang="en-US" sz="2400" dirty="0" err="1">
                <a:latin typeface=".VnTime" pitchFamily="34" charset="0"/>
              </a:rPr>
              <a:t>bæng</a:t>
            </a:r>
            <a:r>
              <a:rPr lang="en-US" sz="2400" dirty="0">
                <a:latin typeface=".VnTime" pitchFamily="34" charset="0"/>
              </a:rPr>
              <a:t>, </a:t>
            </a:r>
            <a:r>
              <a:rPr lang="en-US" sz="2400" dirty="0" err="1">
                <a:latin typeface=".VnTime" pitchFamily="34" charset="0"/>
              </a:rPr>
              <a:t>khi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th</a:t>
            </a:r>
            <a:r>
              <a:rPr lang="en-US" sz="2400" dirty="0">
                <a:latin typeface=".VnTime" pitchFamily="34" charset="0"/>
              </a:rPr>
              <a:t>× </a:t>
            </a:r>
            <a:r>
              <a:rPr lang="en-US" sz="2400" dirty="0" err="1">
                <a:latin typeface=".VnTime" pitchFamily="34" charset="0"/>
              </a:rPr>
              <a:t>trÇm</a:t>
            </a:r>
            <a:r>
              <a:rPr lang="en-US" sz="2400" dirty="0">
                <a:latin typeface=".VnTime" pitchFamily="34" charset="0"/>
              </a:rPr>
              <a:t> l¾ng </a:t>
            </a:r>
            <a:r>
              <a:rPr lang="en-US" sz="2400" dirty="0" err="1">
                <a:latin typeface=".VnTime" pitchFamily="34" charset="0"/>
              </a:rPr>
              <a:t>suy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t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dirty="0" smtClean="0">
                <a:latin typeface=".VnTime" pitchFamily="34" charset="0"/>
              </a:rPr>
              <a:t>.</a:t>
            </a:r>
            <a:endParaRPr lang="en-US" sz="2400" dirty="0">
              <a:latin typeface=".VnTime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en-US" sz="2400" dirty="0">
                <a:latin typeface=".VnTime" pitchFamily="34" charset="0"/>
              </a:rPr>
              <a:t>-  </a:t>
            </a:r>
            <a:r>
              <a:rPr lang="en-US" sz="2400" dirty="0" err="1">
                <a:latin typeface=".VnTime" pitchFamily="34" charset="0"/>
              </a:rPr>
              <a:t>Ng«n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ng</a:t>
            </a:r>
            <a:r>
              <a:rPr lang="en-US" sz="2400" dirty="0">
                <a:latin typeface=".VnTime" pitchFamily="34" charset="0"/>
              </a:rPr>
              <a:t>÷ </a:t>
            </a:r>
            <a:r>
              <a:rPr lang="en-US" sz="2400" dirty="0" err="1">
                <a:latin typeface=".VnTime" pitchFamily="34" charset="0"/>
              </a:rPr>
              <a:t>trong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th</a:t>
            </a:r>
            <a:r>
              <a:rPr lang="en-US" sz="2400" dirty="0">
                <a:latin typeface=".VnTime" pitchFamily="34" charset="0"/>
              </a:rPr>
              <a:t>¬ «</a:t>
            </a:r>
            <a:r>
              <a:rPr lang="en-US" sz="2400" dirty="0" err="1">
                <a:latin typeface=".VnTime" pitchFamily="34" charset="0"/>
              </a:rPr>
              <a:t>ng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th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dirty="0" err="1" smtClean="0">
                <a:latin typeface=".VnTime" pitchFamily="34" charset="0"/>
              </a:rPr>
              <a:t>êng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tù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nhiªn</a:t>
            </a:r>
            <a:r>
              <a:rPr lang="en-US" sz="2400" dirty="0">
                <a:latin typeface=".VnTime" pitchFamily="34" charset="0"/>
              </a:rPr>
              <a:t>, </a:t>
            </a:r>
            <a:r>
              <a:rPr lang="en-US" sz="2400" dirty="0" err="1">
                <a:latin typeface=".VnTime" pitchFamily="34" charset="0"/>
              </a:rPr>
              <a:t>b×nh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dÞ</a:t>
            </a:r>
            <a:r>
              <a:rPr lang="en-US" sz="2400" dirty="0">
                <a:latin typeface=".VnTime" pitchFamily="34" charset="0"/>
              </a:rPr>
              <a:t> mµ </a:t>
            </a:r>
            <a:r>
              <a:rPr lang="en-US" sz="2400" dirty="0" err="1">
                <a:latin typeface=".VnTime" pitchFamily="34" charset="0"/>
              </a:rPr>
              <a:t>tinh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luyÖn</a:t>
            </a:r>
            <a:r>
              <a:rPr lang="en-US" sz="2400" dirty="0">
                <a:latin typeface=".VnTime" pitchFamily="34" charset="0"/>
              </a:rPr>
              <a:t>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n-US" sz="2400" dirty="0">
                <a:latin typeface=".VnTime" pitchFamily="34" charset="0"/>
              </a:rPr>
              <a:t>- ¤</a:t>
            </a:r>
            <a:r>
              <a:rPr lang="en-US" sz="2400" dirty="0" err="1">
                <a:latin typeface=".VnTime" pitchFamily="34" charset="0"/>
              </a:rPr>
              <a:t>ng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th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dirty="0" err="1" smtClean="0">
                <a:latin typeface=".VnTime" pitchFamily="34" charset="0"/>
              </a:rPr>
              <a:t>­êng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viÕt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rÊt</a:t>
            </a:r>
            <a:r>
              <a:rPr lang="en-US" sz="2400" dirty="0">
                <a:latin typeface=".VnTime" pitchFamily="34" charset="0"/>
              </a:rPr>
              <a:t> hay vµ </a:t>
            </a:r>
            <a:r>
              <a:rPr lang="en-US" sz="2400" dirty="0" err="1">
                <a:latin typeface=".VnTime" pitchFamily="34" charset="0"/>
              </a:rPr>
              <a:t>thµnh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c«ng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vÒ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thiªn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nhiªn</a:t>
            </a:r>
            <a:r>
              <a:rPr lang="en-US" sz="2400" dirty="0">
                <a:latin typeface=".VnTime" pitchFamily="34" charset="0"/>
              </a:rPr>
              <a:t>, </a:t>
            </a:r>
            <a:r>
              <a:rPr lang="en-US" sz="2400" dirty="0" err="1">
                <a:latin typeface=".VnTime" pitchFamily="34" charset="0"/>
              </a:rPr>
              <a:t>t×nh</a:t>
            </a:r>
            <a:r>
              <a:rPr lang="en-US" sz="2400" dirty="0">
                <a:latin typeface=".VnTime" pitchFamily="34" charset="0"/>
              </a:rPr>
              <a:t> b¹n, </a:t>
            </a:r>
            <a:r>
              <a:rPr lang="en-US" sz="2400" dirty="0" err="1">
                <a:latin typeface=".VnTime" pitchFamily="34" charset="0"/>
              </a:rPr>
              <a:t>t×nh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qu</a:t>
            </a:r>
            <a:r>
              <a:rPr lang="en-US" sz="2400" dirty="0">
                <a:latin typeface=".VnTime" pitchFamily="34" charset="0"/>
              </a:rPr>
              <a:t>ª ®</a:t>
            </a:r>
            <a:r>
              <a:rPr lang="en-US" sz="2400" dirty="0" err="1">
                <a:latin typeface=".VnTime" pitchFamily="34" charset="0"/>
              </a:rPr>
              <a:t>Æc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biÖt</a:t>
            </a:r>
            <a:r>
              <a:rPr lang="en-US" sz="2400" dirty="0">
                <a:latin typeface=".VnTime" pitchFamily="34" charset="0"/>
              </a:rPr>
              <a:t> lµ ®Ò </a:t>
            </a:r>
            <a:r>
              <a:rPr lang="en-US" sz="2400" dirty="0" err="1">
                <a:latin typeface=".VnTime" pitchFamily="34" charset="0"/>
              </a:rPr>
              <a:t>tµi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vÒ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tr¨ng</a:t>
            </a:r>
            <a:r>
              <a:rPr lang="en-US" sz="2400" dirty="0">
                <a:latin typeface=".VnTime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773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9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9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4" descr="TRĂNG 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THI T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3429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28600" y="6248400"/>
            <a:ext cx="3048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701 - 762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28600" y="5867400"/>
            <a:ext cx="3048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LÍ BẠCH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304800"/>
            <a:ext cx="4191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.Tác </a:t>
            </a:r>
            <a:r>
              <a:rPr lang="en-US" sz="24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giả:</a:t>
            </a:r>
          </a:p>
        </p:txBody>
      </p:sp>
      <p:sp>
        <p:nvSpPr>
          <p:cNvPr id="4105" name="Text Box 12"/>
          <p:cNvSpPr txBox="1">
            <a:spLocks noChangeArrowheads="1"/>
          </p:cNvSpPr>
          <p:nvPr/>
        </p:nvSpPr>
        <p:spPr bwMode="auto">
          <a:xfrm>
            <a:off x="4191000" y="1219200"/>
            <a:ext cx="495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4106" name="Text Box 16"/>
          <p:cNvSpPr txBox="1">
            <a:spLocks noChangeArrowheads="1"/>
          </p:cNvSpPr>
          <p:nvPr/>
        </p:nvSpPr>
        <p:spPr bwMode="auto">
          <a:xfrm>
            <a:off x="4114800" y="1600200"/>
            <a:ext cx="502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- 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4191000" y="1219200"/>
            <a:ext cx="4953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- Thuở nhỏ ông hay lên núi Nga Mi ngắm trăng.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4267200" y="2362200"/>
            <a:ext cx="4495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- 25 tuổi ông đã xa quê mãi, vì vậy mỗi lần thấy trăng ông lại nhớ về quê 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</a:rPr>
              <a:t>nhà.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4114800" y="6096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- Thơ Lí 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</a:rPr>
              <a:t>Bạch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ngập tràn ánh trăng.</a:t>
            </a:r>
          </a:p>
        </p:txBody>
      </p:sp>
    </p:spTree>
    <p:extLst>
      <p:ext uri="{BB962C8B-B14F-4D97-AF65-F5344CB8AC3E}">
        <p14:creationId xmlns:p14="http://schemas.microsoft.com/office/powerpoint/2010/main" val="186956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5128" grpId="0" animBg="1"/>
      <p:bldP spid="5130" grpId="0" animBg="1"/>
      <p:bldP spid="5137" grpId="0"/>
      <p:bldP spid="5138" grpId="0"/>
      <p:bldP spid="51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2" name="Picture 4" descr="ANH L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3886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MO L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09600"/>
            <a:ext cx="4343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457200" y="5638800"/>
            <a:ext cx="3581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Lí Bạch ngắm trăng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4343400" y="5638800"/>
            <a:ext cx="4343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Mộ Lí Bạch ở Trung quốc</a:t>
            </a:r>
          </a:p>
        </p:txBody>
      </p:sp>
    </p:spTree>
    <p:extLst>
      <p:ext uri="{BB962C8B-B14F-4D97-AF65-F5344CB8AC3E}">
        <p14:creationId xmlns:p14="http://schemas.microsoft.com/office/powerpoint/2010/main" val="109828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  <p:bldP spid="71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6" name="Picture 4" descr="DUONG LEN N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4572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NUI TIEN NGA M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3886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04800" y="5562600"/>
            <a:ext cx="3962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Núi Nga Mi nhìn từ xa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419600" y="5562600"/>
            <a:ext cx="4191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Mặt trước núi Nga Mi</a:t>
            </a:r>
          </a:p>
        </p:txBody>
      </p:sp>
    </p:spTree>
    <p:extLst>
      <p:ext uri="{BB962C8B-B14F-4D97-AF65-F5344CB8AC3E}">
        <p14:creationId xmlns:p14="http://schemas.microsoft.com/office/powerpoint/2010/main" val="222735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  <p:bldP spid="81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2" name="Picture 4" descr="NU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29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533400" y="381000"/>
            <a:ext cx="2438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u="sng" smtClean="0">
                <a:solidFill>
                  <a:srgbClr val="FFFF00"/>
                </a:solidFill>
                <a:latin typeface="Times New Roman" pitchFamily="18" charset="0"/>
              </a:rPr>
              <a:t>*. </a:t>
            </a:r>
            <a:r>
              <a:rPr lang="en-US" sz="2400" b="1" u="sng">
                <a:solidFill>
                  <a:srgbClr val="FFFF00"/>
                </a:solidFill>
                <a:latin typeface="Times New Roman" pitchFamily="18" charset="0"/>
              </a:rPr>
              <a:t>Tác phẩm:</a:t>
            </a:r>
          </a:p>
        </p:txBody>
      </p:sp>
      <p:pic>
        <p:nvPicPr>
          <p:cNvPr id="9222" name="Picture 6" descr="chu H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3810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3886200" y="304800"/>
            <a:ext cx="4724400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c¶m nghÜ trong ®ªm thanh tÜnh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066800" y="2286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(TĨNH DẠ TỨ)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53988" y="3173413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Sàng tiền minh nguyệt quang,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53988" y="41910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    Nghi thị địa thượng sương.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53988" y="51816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   Cử đầu vọng minh nguyệt,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0" y="60960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        Đê đầu tư cố hương.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4267200" y="1066800"/>
            <a:ext cx="4419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FFFF00"/>
                </a:solidFill>
                <a:latin typeface="Times New Roman" pitchFamily="18" charset="0"/>
              </a:rPr>
              <a:t>DỊCH NGHĨA: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Ánh trăng sáng đầu giường,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Ngỡ là sương trên mặt đất.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Ngẩng đầu ngắm vầng trăng sáng,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Cúi đầu nhớ quê cũ.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4191000" y="3733800"/>
            <a:ext cx="4343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FFCC00"/>
                </a:solidFill>
                <a:latin typeface="Times New Roman" pitchFamily="18" charset="0"/>
              </a:rPr>
              <a:t>DỊCH THƠ: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 err="1">
                <a:solidFill>
                  <a:srgbClr val="FFCC00"/>
                </a:solidFill>
                <a:latin typeface="Times New Roman" pitchFamily="18" charset="0"/>
              </a:rPr>
              <a:t>Đầu</a:t>
            </a:r>
            <a:r>
              <a:rPr lang="en-US" sz="2400" dirty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CC00"/>
                </a:solidFill>
                <a:latin typeface="Times New Roman" pitchFamily="18" charset="0"/>
              </a:rPr>
              <a:t>giường</a:t>
            </a:r>
            <a:r>
              <a:rPr lang="en-US" sz="2400" dirty="0" smtClean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CC00"/>
                </a:solidFill>
                <a:latin typeface="Times New Roman" pitchFamily="18" charset="0"/>
              </a:rPr>
              <a:t>ánh</a:t>
            </a:r>
            <a:r>
              <a:rPr lang="en-US" sz="2400" dirty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CC00"/>
                </a:solidFill>
                <a:latin typeface="Times New Roman" pitchFamily="18" charset="0"/>
              </a:rPr>
              <a:t>trăng</a:t>
            </a:r>
            <a:r>
              <a:rPr lang="en-US" sz="2400" dirty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CC00"/>
                </a:solidFill>
                <a:latin typeface="Times New Roman" pitchFamily="18" charset="0"/>
              </a:rPr>
              <a:t>rọi</a:t>
            </a:r>
            <a:r>
              <a:rPr lang="en-US" sz="2400" dirty="0">
                <a:solidFill>
                  <a:srgbClr val="FFCC00"/>
                </a:solidFill>
                <a:latin typeface="Times New Roman" pitchFamily="18" charset="0"/>
              </a:rPr>
              <a:t>,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 err="1">
                <a:solidFill>
                  <a:srgbClr val="FFCC00"/>
                </a:solidFill>
                <a:latin typeface="Times New Roman" pitchFamily="18" charset="0"/>
              </a:rPr>
              <a:t>Ngỡ</a:t>
            </a:r>
            <a:r>
              <a:rPr lang="en-US" sz="2400" dirty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CC00"/>
                </a:solidFill>
                <a:latin typeface="Times New Roman" pitchFamily="18" charset="0"/>
              </a:rPr>
              <a:t>mặt</a:t>
            </a:r>
            <a:r>
              <a:rPr lang="en-US" sz="2400" dirty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CC00"/>
                </a:solidFill>
                <a:latin typeface="Times New Roman" pitchFamily="18" charset="0"/>
              </a:rPr>
              <a:t>đất</a:t>
            </a:r>
            <a:r>
              <a:rPr lang="en-US" sz="2400" dirty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CC00"/>
                </a:solidFill>
                <a:latin typeface="Times New Roman" pitchFamily="18" charset="0"/>
              </a:rPr>
              <a:t>phủ</a:t>
            </a:r>
            <a:r>
              <a:rPr lang="en-US" sz="2400" dirty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CC00"/>
                </a:solidFill>
                <a:latin typeface="Times New Roman" pitchFamily="18" charset="0"/>
              </a:rPr>
              <a:t>sương</a:t>
            </a:r>
            <a:r>
              <a:rPr lang="en-US" sz="2400" dirty="0">
                <a:solidFill>
                  <a:srgbClr val="FFCC0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 err="1">
                <a:solidFill>
                  <a:srgbClr val="FFCC00"/>
                </a:solidFill>
                <a:latin typeface="Times New Roman" pitchFamily="18" charset="0"/>
              </a:rPr>
              <a:t>Ngẩng</a:t>
            </a:r>
            <a:r>
              <a:rPr lang="en-US" sz="2400" dirty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CC00"/>
                </a:solidFill>
                <a:latin typeface="Times New Roman" pitchFamily="18" charset="0"/>
              </a:rPr>
              <a:t>đầu</a:t>
            </a:r>
            <a:r>
              <a:rPr lang="en-US" sz="2400" dirty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CC00"/>
                </a:solidFill>
                <a:latin typeface="Times New Roman" pitchFamily="18" charset="0"/>
              </a:rPr>
              <a:t>nhìn</a:t>
            </a:r>
            <a:r>
              <a:rPr lang="en-US" sz="2400" dirty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CC00"/>
                </a:solidFill>
                <a:latin typeface="Times New Roman" pitchFamily="18" charset="0"/>
              </a:rPr>
              <a:t>trăng</a:t>
            </a:r>
            <a:r>
              <a:rPr lang="en-US" sz="2400" dirty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CC00"/>
                </a:solidFill>
                <a:latin typeface="Times New Roman" pitchFamily="18" charset="0"/>
              </a:rPr>
              <a:t>sáng</a:t>
            </a:r>
            <a:r>
              <a:rPr lang="en-US" sz="2400" dirty="0">
                <a:solidFill>
                  <a:srgbClr val="FFCC00"/>
                </a:solidFill>
                <a:latin typeface="Times New Roman" pitchFamily="18" charset="0"/>
              </a:rPr>
              <a:t>,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 err="1">
                <a:solidFill>
                  <a:srgbClr val="FFCC00"/>
                </a:solidFill>
                <a:latin typeface="Times New Roman" pitchFamily="18" charset="0"/>
              </a:rPr>
              <a:t>Cúi</a:t>
            </a:r>
            <a:r>
              <a:rPr lang="en-US" sz="2400" dirty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CC00"/>
                </a:solidFill>
                <a:latin typeface="Times New Roman" pitchFamily="18" charset="0"/>
              </a:rPr>
              <a:t>đầu</a:t>
            </a:r>
            <a:r>
              <a:rPr lang="en-US" sz="2400" dirty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CC00"/>
                </a:solidFill>
                <a:latin typeface="Times New Roman" pitchFamily="18" charset="0"/>
              </a:rPr>
              <a:t>nhớ</a:t>
            </a:r>
            <a:r>
              <a:rPr lang="en-US" sz="2400" dirty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CC00"/>
                </a:solidFill>
                <a:latin typeface="Times New Roman" pitchFamily="18" charset="0"/>
              </a:rPr>
              <a:t>cố</a:t>
            </a:r>
            <a:r>
              <a:rPr lang="en-US" sz="2400" dirty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CC00"/>
                </a:solidFill>
                <a:latin typeface="Times New Roman" pitchFamily="18" charset="0"/>
              </a:rPr>
              <a:t>hương</a:t>
            </a:r>
            <a:r>
              <a:rPr lang="en-US" sz="2400" dirty="0">
                <a:solidFill>
                  <a:srgbClr val="FFCC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7086600" y="7620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LÍ BẠCH</a:t>
            </a:r>
          </a:p>
        </p:txBody>
      </p:sp>
    </p:spTree>
    <p:extLst>
      <p:ext uri="{BB962C8B-B14F-4D97-AF65-F5344CB8AC3E}">
        <p14:creationId xmlns:p14="http://schemas.microsoft.com/office/powerpoint/2010/main" val="336707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3" grpId="0" animBg="1"/>
      <p:bldP spid="9224" grpId="0"/>
      <p:bldP spid="9226" grpId="0"/>
      <p:bldP spid="9227" grpId="0"/>
      <p:bldP spid="9228" grpId="0"/>
      <p:bldP spid="9230" grpId="0"/>
      <p:bldP spid="9231" grpId="0" build="allAtOnce"/>
      <p:bldP spid="92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6" name="AutoShape 6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229600" cy="5029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Times New Roman" pitchFamily="18" charset="0"/>
              </a:rPr>
              <a:t>   </a:t>
            </a:r>
            <a:r>
              <a:rPr lang="en-US" dirty="0" err="1" smtClean="0">
                <a:solidFill>
                  <a:srgbClr val="99FF66"/>
                </a:solidFill>
                <a:latin typeface="Times New Roman" pitchFamily="18" charset="0"/>
              </a:rPr>
              <a:t>Có</a:t>
            </a:r>
            <a:r>
              <a:rPr lang="en-US" dirty="0" smtClean="0">
                <a:solidFill>
                  <a:srgbClr val="99FF66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99FF66"/>
                </a:solidFill>
                <a:latin typeface="Times New Roman" pitchFamily="18" charset="0"/>
              </a:rPr>
              <a:t>người</a:t>
            </a:r>
            <a:r>
              <a:rPr lang="en-US" dirty="0" smtClean="0">
                <a:solidFill>
                  <a:srgbClr val="99FF66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99FF66"/>
                </a:solidFill>
                <a:latin typeface="Times New Roman" pitchFamily="18" charset="0"/>
              </a:rPr>
              <a:t>cho</a:t>
            </a:r>
            <a:r>
              <a:rPr lang="en-US" dirty="0" smtClean="0">
                <a:solidFill>
                  <a:srgbClr val="99FF66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99FF66"/>
                </a:solidFill>
                <a:latin typeface="Times New Roman" pitchFamily="18" charset="0"/>
              </a:rPr>
              <a:t>rằng</a:t>
            </a:r>
            <a:r>
              <a:rPr lang="en-US" dirty="0" smtClean="0">
                <a:solidFill>
                  <a:srgbClr val="99FF66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99FF66"/>
                </a:solidFill>
                <a:latin typeface="Times New Roman" pitchFamily="18" charset="0"/>
              </a:rPr>
              <a:t>trong</a:t>
            </a:r>
            <a:r>
              <a:rPr lang="en-US" dirty="0" smtClean="0">
                <a:solidFill>
                  <a:srgbClr val="99FF66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99FF66"/>
                </a:solidFill>
                <a:latin typeface="Times New Roman" pitchFamily="18" charset="0"/>
              </a:rPr>
              <a:t>bài</a:t>
            </a:r>
            <a:r>
              <a:rPr lang="en-US" dirty="0" smtClean="0">
                <a:solidFill>
                  <a:srgbClr val="99FF66"/>
                </a:solidFill>
                <a:latin typeface="Times New Roman" pitchFamily="18" charset="0"/>
              </a:rPr>
              <a:t> “</a:t>
            </a:r>
            <a:r>
              <a:rPr lang="en-US" dirty="0" err="1" smtClean="0">
                <a:solidFill>
                  <a:srgbClr val="99FF66"/>
                </a:solidFill>
                <a:latin typeface="Times New Roman" pitchFamily="18" charset="0"/>
              </a:rPr>
              <a:t>Tĩnh</a:t>
            </a:r>
            <a:r>
              <a:rPr lang="en-US" dirty="0" smtClean="0">
                <a:solidFill>
                  <a:srgbClr val="99FF66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99FF66"/>
                </a:solidFill>
                <a:latin typeface="Times New Roman" pitchFamily="18" charset="0"/>
              </a:rPr>
              <a:t>dạ</a:t>
            </a:r>
            <a:r>
              <a:rPr lang="en-US" dirty="0" smtClean="0">
                <a:solidFill>
                  <a:srgbClr val="99FF66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99FF66"/>
                </a:solidFill>
                <a:latin typeface="Times New Roman" pitchFamily="18" charset="0"/>
              </a:rPr>
              <a:t>tứ</a:t>
            </a:r>
            <a:r>
              <a:rPr lang="en-US" dirty="0" smtClean="0">
                <a:solidFill>
                  <a:srgbClr val="99FF66"/>
                </a:solidFill>
                <a:latin typeface="Times New Roman" pitchFamily="18" charset="0"/>
              </a:rPr>
              <a:t> ” </a:t>
            </a:r>
            <a:r>
              <a:rPr lang="en-US" dirty="0" err="1" smtClean="0">
                <a:solidFill>
                  <a:srgbClr val="99FF66"/>
                </a:solidFill>
                <a:latin typeface="Times New Roman" pitchFamily="18" charset="0"/>
              </a:rPr>
              <a:t>hai</a:t>
            </a:r>
            <a:r>
              <a:rPr lang="en-US" dirty="0" smtClean="0">
                <a:solidFill>
                  <a:srgbClr val="99FF66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99FF66"/>
                </a:solidFill>
                <a:latin typeface="Times New Roman" pitchFamily="18" charset="0"/>
              </a:rPr>
              <a:t>câu</a:t>
            </a:r>
            <a:r>
              <a:rPr lang="en-US" dirty="0" smtClean="0">
                <a:solidFill>
                  <a:srgbClr val="99FF66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99FF66"/>
                </a:solidFill>
                <a:latin typeface="Times New Roman" pitchFamily="18" charset="0"/>
              </a:rPr>
              <a:t>đầu</a:t>
            </a:r>
            <a:r>
              <a:rPr lang="en-US" dirty="0" smtClean="0">
                <a:solidFill>
                  <a:srgbClr val="99FF66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99FF66"/>
                </a:solidFill>
                <a:latin typeface="Times New Roman" pitchFamily="18" charset="0"/>
              </a:rPr>
              <a:t>là</a:t>
            </a:r>
            <a:r>
              <a:rPr lang="en-US" dirty="0" smtClean="0">
                <a:solidFill>
                  <a:srgbClr val="99FF66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99FF66"/>
                </a:solidFill>
                <a:latin typeface="Times New Roman" pitchFamily="18" charset="0"/>
              </a:rPr>
              <a:t>thuần</a:t>
            </a:r>
            <a:r>
              <a:rPr lang="en-US" dirty="0" smtClean="0">
                <a:solidFill>
                  <a:srgbClr val="99FF66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99FF66"/>
                </a:solidFill>
                <a:latin typeface="Times New Roman" pitchFamily="18" charset="0"/>
              </a:rPr>
              <a:t>túy</a:t>
            </a:r>
            <a:r>
              <a:rPr lang="en-US" dirty="0" smtClean="0">
                <a:solidFill>
                  <a:srgbClr val="99FF66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99FF66"/>
                </a:solidFill>
                <a:latin typeface="Times New Roman" pitchFamily="18" charset="0"/>
              </a:rPr>
              <a:t>tả</a:t>
            </a:r>
            <a:r>
              <a:rPr lang="en-US" dirty="0" smtClean="0">
                <a:solidFill>
                  <a:srgbClr val="99FF66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99FF66"/>
                </a:solidFill>
                <a:latin typeface="Times New Roman" pitchFamily="18" charset="0"/>
              </a:rPr>
              <a:t>cảnh</a:t>
            </a:r>
            <a:r>
              <a:rPr lang="en-US" dirty="0" smtClean="0">
                <a:solidFill>
                  <a:srgbClr val="99FF66"/>
                </a:solidFill>
                <a:latin typeface="Times New Roman" pitchFamily="18" charset="0"/>
              </a:rPr>
              <a:t>, </a:t>
            </a:r>
            <a:r>
              <a:rPr lang="en-US" dirty="0" err="1" smtClean="0">
                <a:solidFill>
                  <a:srgbClr val="99FF66"/>
                </a:solidFill>
                <a:latin typeface="Times New Roman" pitchFamily="18" charset="0"/>
              </a:rPr>
              <a:t>hai</a:t>
            </a:r>
            <a:r>
              <a:rPr lang="en-US" dirty="0" smtClean="0">
                <a:solidFill>
                  <a:srgbClr val="99FF66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99FF66"/>
                </a:solidFill>
                <a:latin typeface="Times New Roman" pitchFamily="18" charset="0"/>
              </a:rPr>
              <a:t>câu</a:t>
            </a:r>
            <a:r>
              <a:rPr lang="en-US" dirty="0" smtClean="0">
                <a:solidFill>
                  <a:srgbClr val="99FF66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99FF66"/>
                </a:solidFill>
                <a:latin typeface="Times New Roman" pitchFamily="18" charset="0"/>
              </a:rPr>
              <a:t>cuối</a:t>
            </a:r>
            <a:r>
              <a:rPr lang="en-US" dirty="0" smtClean="0">
                <a:solidFill>
                  <a:srgbClr val="99FF66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99FF66"/>
                </a:solidFill>
                <a:latin typeface="Times New Roman" pitchFamily="18" charset="0"/>
              </a:rPr>
              <a:t>là</a:t>
            </a:r>
            <a:r>
              <a:rPr lang="en-US" dirty="0" smtClean="0">
                <a:solidFill>
                  <a:srgbClr val="99FF66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99FF66"/>
                </a:solidFill>
                <a:latin typeface="Times New Roman" pitchFamily="18" charset="0"/>
              </a:rPr>
              <a:t>thuần</a:t>
            </a:r>
            <a:r>
              <a:rPr lang="en-US" dirty="0" smtClean="0">
                <a:solidFill>
                  <a:srgbClr val="99FF66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99FF66"/>
                </a:solidFill>
                <a:latin typeface="Times New Roman" pitchFamily="18" charset="0"/>
              </a:rPr>
              <a:t>túy</a:t>
            </a:r>
            <a:r>
              <a:rPr lang="en-US" dirty="0" smtClean="0">
                <a:solidFill>
                  <a:srgbClr val="99FF66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99FF66"/>
                </a:solidFill>
                <a:latin typeface="Times New Roman" pitchFamily="18" charset="0"/>
              </a:rPr>
              <a:t>tả</a:t>
            </a:r>
            <a:r>
              <a:rPr lang="en-US" dirty="0" smtClean="0">
                <a:solidFill>
                  <a:srgbClr val="99FF66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99FF66"/>
                </a:solidFill>
                <a:latin typeface="Times New Roman" pitchFamily="18" charset="0"/>
              </a:rPr>
              <a:t>tình</a:t>
            </a:r>
            <a:r>
              <a:rPr lang="en-US" dirty="0" smtClean="0">
                <a:solidFill>
                  <a:srgbClr val="99FF66"/>
                </a:solidFill>
                <a:latin typeface="Times New Roman" pitchFamily="18" charset="0"/>
              </a:rPr>
              <a:t>. </a:t>
            </a:r>
            <a:r>
              <a:rPr lang="en-US" dirty="0" err="1" smtClean="0">
                <a:solidFill>
                  <a:srgbClr val="99FF66"/>
                </a:solidFill>
                <a:latin typeface="Times New Roman" pitchFamily="18" charset="0"/>
              </a:rPr>
              <a:t>Em</a:t>
            </a:r>
            <a:r>
              <a:rPr lang="en-US" dirty="0" smtClean="0">
                <a:solidFill>
                  <a:srgbClr val="99FF66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99FF66"/>
                </a:solidFill>
                <a:latin typeface="Times New Roman" pitchFamily="18" charset="0"/>
              </a:rPr>
              <a:t>có</a:t>
            </a:r>
            <a:r>
              <a:rPr lang="en-US" dirty="0" smtClean="0">
                <a:solidFill>
                  <a:srgbClr val="99FF66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99FF66"/>
                </a:solidFill>
                <a:latin typeface="Times New Roman" pitchFamily="18" charset="0"/>
              </a:rPr>
              <a:t>tán</a:t>
            </a:r>
            <a:r>
              <a:rPr lang="en-US" dirty="0" smtClean="0">
                <a:solidFill>
                  <a:srgbClr val="99FF66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99FF66"/>
                </a:solidFill>
                <a:latin typeface="Times New Roman" pitchFamily="18" charset="0"/>
              </a:rPr>
              <a:t>thành</a:t>
            </a:r>
            <a:r>
              <a:rPr lang="en-US" dirty="0" smtClean="0">
                <a:solidFill>
                  <a:srgbClr val="99FF66"/>
                </a:solidFill>
                <a:latin typeface="Times New Roman" pitchFamily="18" charset="0"/>
              </a:rPr>
              <a:t> ý </a:t>
            </a:r>
            <a:r>
              <a:rPr lang="en-US" dirty="0" err="1" smtClean="0">
                <a:solidFill>
                  <a:srgbClr val="99FF66"/>
                </a:solidFill>
                <a:latin typeface="Times New Roman" pitchFamily="18" charset="0"/>
              </a:rPr>
              <a:t>kiến</a:t>
            </a:r>
            <a:r>
              <a:rPr lang="en-US" dirty="0" smtClean="0">
                <a:solidFill>
                  <a:srgbClr val="99FF66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99FF66"/>
                </a:solidFill>
                <a:latin typeface="Times New Roman" pitchFamily="18" charset="0"/>
              </a:rPr>
              <a:t>đó</a:t>
            </a:r>
            <a:r>
              <a:rPr lang="en-US" dirty="0" smtClean="0">
                <a:solidFill>
                  <a:srgbClr val="99FF66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99FF66"/>
                </a:solidFill>
                <a:latin typeface="Times New Roman" pitchFamily="18" charset="0"/>
              </a:rPr>
              <a:t>không</a:t>
            </a:r>
            <a:r>
              <a:rPr lang="en-US" dirty="0" smtClean="0">
                <a:solidFill>
                  <a:srgbClr val="99FF66"/>
                </a:solidFill>
                <a:latin typeface="Times New Roman" pitchFamily="18" charset="0"/>
              </a:rPr>
              <a:t>? </a:t>
            </a:r>
            <a:r>
              <a:rPr lang="en-US" dirty="0" err="1" smtClean="0">
                <a:solidFill>
                  <a:srgbClr val="99FF66"/>
                </a:solidFill>
                <a:latin typeface="Times New Roman" pitchFamily="18" charset="0"/>
              </a:rPr>
              <a:t>Vì</a:t>
            </a:r>
            <a:r>
              <a:rPr lang="en-US" dirty="0" smtClean="0">
                <a:solidFill>
                  <a:srgbClr val="99FF66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99FF66"/>
                </a:solidFill>
                <a:latin typeface="Times New Roman" pitchFamily="18" charset="0"/>
              </a:rPr>
              <a:t>sao</a:t>
            </a:r>
            <a:r>
              <a:rPr lang="en-US" dirty="0" smtClean="0">
                <a:solidFill>
                  <a:srgbClr val="99FF66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85800" y="381000"/>
            <a:ext cx="80772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u="sng" dirty="0">
                <a:solidFill>
                  <a:srgbClr val="FFFF00"/>
                </a:solidFill>
                <a:latin typeface="Times New Roman" pitchFamily="18" charset="0"/>
              </a:rPr>
              <a:t>CÂU HỎI THẢO LUẬN NHÓM</a:t>
            </a:r>
          </a:p>
          <a:p>
            <a:pPr algn="ctr"/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</a:rPr>
              <a:t>Thời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</a:rPr>
              <a:t>gian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</a:rPr>
              <a:t>: 2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</a:rPr>
              <a:t>phút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</a:rPr>
              <a:t> –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</a:rPr>
              <a:t>Thảo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</a:rPr>
              <a:t>luận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</a:rPr>
              <a:t>theo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</a:rPr>
              <a:t>bàn</a:t>
            </a:r>
            <a:endParaRPr lang="en-US" sz="3600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algn="ctr"/>
            <a:endParaRPr lang="en-US" sz="36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19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build="p" animBg="1"/>
      <p:bldP spid="102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TRĂ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4958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12"/>
          <p:cNvSpPr txBox="1">
            <a:spLocks noChangeArrowheads="1"/>
          </p:cNvSpPr>
          <p:nvPr/>
        </p:nvSpPr>
        <p:spPr bwMode="auto">
          <a:xfrm>
            <a:off x="1143000" y="5486400"/>
            <a:ext cx="716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914400"/>
            <a:ext cx="4572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Sàng tiền minh nguyệt quang,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Nghi thị địa thượng sương.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(Đầu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giường ánh trăng rọi,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Ngỡ mặt đất phủ sương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381000" y="38100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1/ Hai câu thơ đầu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52400" y="4800600"/>
            <a:ext cx="3886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Char char="Þ"/>
            </a:pP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Tâm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trạng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khắc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khoải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trăn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trở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thao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thức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kẻ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tha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hương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.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28600" y="2971800"/>
            <a:ext cx="4191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  <a:latin typeface=".VnTime" pitchFamily="34" charset="0"/>
              </a:rPr>
              <a:t>-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endParaRPr lang="en-US" sz="2400" b="1" i="1" dirty="0" smtClean="0">
              <a:solidFill>
                <a:srgbClr val="0000CC"/>
              </a:solidFill>
              <a:latin typeface=".VnTime" pitchFamily="34" charset="0"/>
            </a:endParaRPr>
          </a:p>
          <a:p>
            <a:pPr>
              <a:buFont typeface="Symbol" pitchFamily="18" charset="2"/>
              <a:buChar char="Þ"/>
            </a:pPr>
            <a:r>
              <a:rPr lang="en-US" sz="2400" b="1" i="1" dirty="0" smtClean="0">
                <a:solidFill>
                  <a:srgbClr val="0000CC"/>
                </a:solidFill>
                <a:latin typeface=".VnTime" pitchFamily="34" charset="0"/>
              </a:rPr>
              <a:t>VÎ </a:t>
            </a:r>
            <a:r>
              <a:rPr lang="en-US" sz="2400" b="1" i="1" dirty="0">
                <a:solidFill>
                  <a:srgbClr val="0000CC"/>
                </a:solidFill>
                <a:latin typeface=".VnTime" pitchFamily="34" charset="0"/>
              </a:rPr>
              <a:t>®</a:t>
            </a:r>
            <a:r>
              <a:rPr lang="en-US" sz="2400" b="1" i="1" dirty="0" err="1">
                <a:solidFill>
                  <a:srgbClr val="0000CC"/>
                </a:solidFill>
                <a:latin typeface=".VnTime" pitchFamily="34" charset="0"/>
              </a:rPr>
              <a:t>Ñp</a:t>
            </a:r>
            <a:r>
              <a:rPr lang="en-US" sz="2400" b="1" i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.VnTime" pitchFamily="34" charset="0"/>
              </a:rPr>
              <a:t>dÞu</a:t>
            </a:r>
            <a:r>
              <a:rPr lang="en-US" sz="2400" b="1" i="1" dirty="0">
                <a:solidFill>
                  <a:srgbClr val="0000CC"/>
                </a:solidFill>
                <a:latin typeface=".VnTime" pitchFamily="34" charset="0"/>
              </a:rPr>
              <a:t> ªm, m¬ </a:t>
            </a:r>
            <a:r>
              <a:rPr lang="en-US" sz="2400" b="1" i="1" dirty="0" err="1">
                <a:solidFill>
                  <a:srgbClr val="0000CC"/>
                </a:solidFill>
                <a:latin typeface=".VnTime" pitchFamily="34" charset="0"/>
              </a:rPr>
              <a:t>mµng</a:t>
            </a:r>
            <a:r>
              <a:rPr lang="en-US" sz="2400" b="1" i="1" dirty="0">
                <a:solidFill>
                  <a:srgbClr val="0000CC"/>
                </a:solidFill>
                <a:latin typeface=".VnTime" pitchFamily="34" charset="0"/>
              </a:rPr>
              <a:t>, </a:t>
            </a:r>
          </a:p>
          <a:p>
            <a:r>
              <a:rPr lang="en-US" sz="2400" b="1" i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.VnTime" pitchFamily="34" charset="0"/>
              </a:rPr>
              <a:t>yªn</a:t>
            </a:r>
            <a:r>
              <a:rPr lang="en-US" sz="2400" b="1" i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.VnTime" pitchFamily="34" charset="0"/>
              </a:rPr>
              <a:t>tÜnh</a:t>
            </a:r>
            <a:r>
              <a:rPr lang="en-US" sz="2400" b="1" i="1" dirty="0">
                <a:solidFill>
                  <a:srgbClr val="0000CC"/>
                </a:solidFill>
                <a:latin typeface=".VnTime" pitchFamily="34" charset="0"/>
              </a:rPr>
              <a:t>, </a:t>
            </a:r>
            <a:r>
              <a:rPr lang="en-US" sz="2400" b="1" i="1" dirty="0" err="1">
                <a:solidFill>
                  <a:srgbClr val="0000CC"/>
                </a:solidFill>
                <a:latin typeface=".VnTime" pitchFamily="34" charset="0"/>
              </a:rPr>
              <a:t>huyÒn</a:t>
            </a:r>
            <a:r>
              <a:rPr lang="en-US" sz="2400" b="1" i="1" dirty="0">
                <a:solidFill>
                  <a:srgbClr val="0000CC"/>
                </a:solidFill>
                <a:latin typeface=".VnTime" pitchFamily="34" charset="0"/>
              </a:rPr>
              <a:t> ¶o. </a:t>
            </a:r>
            <a:r>
              <a:rPr lang="en-US" sz="2400" b="1" i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905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10246" grpId="0"/>
      <p:bldP spid="1024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1076</Words>
  <Application>Microsoft Office PowerPoint</Application>
  <PresentationFormat>On-screen Show (4:3)</PresentationFormat>
  <Paragraphs>151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Office Theme</vt:lpstr>
      <vt:lpstr>Default Design</vt:lpstr>
      <vt:lpstr>1_Default Design</vt:lpstr>
      <vt:lpstr>2_Default Design</vt:lpstr>
      <vt:lpstr>3_Default Design</vt:lpstr>
      <vt:lpstr>4_Default Design</vt:lpstr>
      <vt:lpstr>PowerPoint Presentation</vt:lpstr>
      <vt:lpstr>PowerPoint Presentation</vt:lpstr>
      <vt:lpstr>LÝ B¹ch (701-762)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Hãy chỉ ra các động từ có trong bài thơ? Chủ thể của các động từ đó là ai?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32</cp:revision>
  <dcterms:created xsi:type="dcterms:W3CDTF">2013-10-22T09:15:38Z</dcterms:created>
  <dcterms:modified xsi:type="dcterms:W3CDTF">2016-10-23T22:44:58Z</dcterms:modified>
</cp:coreProperties>
</file>